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325" r:id="rId2"/>
    <p:sldId id="328" r:id="rId3"/>
    <p:sldId id="329" r:id="rId4"/>
    <p:sldId id="256" r:id="rId5"/>
    <p:sldId id="332" r:id="rId6"/>
    <p:sldId id="258" r:id="rId7"/>
    <p:sldId id="314" r:id="rId8"/>
    <p:sldId id="279" r:id="rId9"/>
    <p:sldId id="260" r:id="rId10"/>
    <p:sldId id="327" r:id="rId11"/>
    <p:sldId id="261" r:id="rId12"/>
    <p:sldId id="262" r:id="rId13"/>
    <p:sldId id="263" r:id="rId14"/>
    <p:sldId id="264" r:id="rId15"/>
    <p:sldId id="266" r:id="rId16"/>
    <p:sldId id="267" r:id="rId17"/>
    <p:sldId id="320" r:id="rId18"/>
    <p:sldId id="270" r:id="rId19"/>
    <p:sldId id="321" r:id="rId20"/>
    <p:sldId id="322" r:id="rId21"/>
    <p:sldId id="326" r:id="rId22"/>
    <p:sldId id="284" r:id="rId23"/>
    <p:sldId id="282" r:id="rId24"/>
    <p:sldId id="283" r:id="rId25"/>
    <p:sldId id="277" r:id="rId26"/>
    <p:sldId id="330" r:id="rId27"/>
    <p:sldId id="323" r:id="rId28"/>
    <p:sldId id="324" r:id="rId29"/>
    <p:sldId id="287" r:id="rId30"/>
    <p:sldId id="331" r:id="rId31"/>
    <p:sldId id="310" r:id="rId32"/>
    <p:sldId id="318" r:id="rId33"/>
    <p:sldId id="31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10" autoAdjust="0"/>
    <p:restoredTop sz="94660"/>
  </p:normalViewPr>
  <p:slideViewPr>
    <p:cSldViewPr>
      <p:cViewPr>
        <p:scale>
          <a:sx n="60" d="100"/>
          <a:sy n="60" d="100"/>
        </p:scale>
        <p:origin x="990"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7T16:51:12.28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3665,'0'0,"0"0,0 0,0 0,0 5,0 2,0-1,5 4,2 0,4-1,6 2,5 0,-2-2,1-3,3-2,1-2,2-1,1 4,6 1,2 0,1-1,-2-2,-2 4,-1 1,-1-2,4-1,2-1,-2 3,5 1,-1-2,4-1,0-1,2-3,-2 0,3 0,-2-1,-4-1,2 1,-1 0,-3-1,-3 1,-2 0,-2-5,-1-2,0 1,4 1,2-4,-1 0,4 2,1-4,3-4,-1-5,3 1,4-2,-2 4,2-2,2-1,-3 2,2-1,1 3,-3 4,1-1,-3 2,-5-2,-3-4,1 0,-1-1,-2-3,3 3,0-2,4-1,-1-3,-3-2,-2-2,-3-1,3-1,0 0,-1-5,-2-1,-1-1,-2 3,-1 0,0 2,-1 2,0-5,1-2,-6 2,-1 5,0-1,1-1,2 5,1 3,-4-6,0-2,0 0,1-1,3 1,0 1,2 0,0-4,1-2,-6 2,0 0,-1 2,2 1,-4 2,-1 0,2-5,2-1,-3 1,0 0,1-3,-3 0,1-4,1 0,-2-2,0 0,2-1,-3 1,1 3,-2 4,-1 3,4-3,2 0,-1 2,-1-4,2-1,3-2,-4 0,0-3,2 2,1-3,2-3,2 2,1 4,-5 4,-1 3,1 4,0 1,-2-3,-2-2,3 1,-4 6,0 4,2 0,2-1,3 0,2 4,0-5,2-2,-1-1,6-1,2 0,-1 0,-1 0,-1-4,-2-1,-2 0,0 1,5 2,1 1,0 1,-2 6,-1 3,-1-1,3-2,2 0,4 3,0 0,3 0,0 2,-4 1,2 3,-1 4,3 0,-2 1,3 2,-2 4,2 2,-2 1,3 2,-3 0,2 1,-1 4,1 3,-1-2,1 5,-2-1,-3-1,-3 2,-3 0,3 3,-1 4,0-2,-2 3,-1 2,-2 3,4-3,2 1,-2 1,0 1,-2 3,-2 0,0 2,3 6,3-4,-2-1,0-2,-2 1,-2-1,0 1,-1 0,-1 0,1 0,-1 0,0 1,0 0,1-1,-1 1,1-1,-1 1,1-1,-1 6,1 1,-1 5,6 0,1-1,0-3,-1-3,-2-1,-1 2,-2 2,5-2,2 0,-2-3,0 5,3 0,0-1,-1 4,3-1,0 4,3-1,4 3,0-1,1 1,-3-1,2 1,-2-1,1 1,-3-1,-2-4,-5 2,-2-2,2 3,1 4,4 4,-1 4,4 2,-1 1,-2 2,-4-1,-3-4,-2-2,-2-4,5-2,1 3,-1-4,4 2,0-3,-1 1,-2-2,-2-4,-3 1,-5 0,-3-4,0-1,1-4,1 0,-3-2,0-1,0 0,-3-5,1-2,1-4,2 0,-2 1,0-2,1 1,-3-3,1 2,-4-3,1 2,2-2,-1 1,0-1,-2 2,1-3,-3-2,-3 1,1-1,-1-3,-3-2,-2-2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8-09-17T16:52:09.01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431FBF8-1144-4439-A3D6-2033456D2104}" type="datetimeFigureOut">
              <a:rPr lang="en-CA" smtClean="0"/>
              <a:t>2018-09-17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3F4992-CA24-49FE-AF7A-595E2864E087}" type="slidenum">
              <a:rPr lang="en-CA" smtClean="0"/>
              <a:t>‹#›</a:t>
            </a:fld>
            <a:endParaRPr lang="en-CA"/>
          </a:p>
        </p:txBody>
      </p:sp>
    </p:spTree>
    <p:extLst>
      <p:ext uri="{BB962C8B-B14F-4D97-AF65-F5344CB8AC3E}">
        <p14:creationId xmlns:p14="http://schemas.microsoft.com/office/powerpoint/2010/main" val="349589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A13AB4-0260-424B-9E74-8DAB5A346783}" type="slidenum">
              <a:rPr lang="en-US" altLang="en-US"/>
              <a:pPr/>
              <a:t>11</a:t>
            </a:fld>
            <a:endParaRPr lang="en-US" alt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110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4665D0-3AE8-4C23-A2A4-A542B5A2BC56}" type="slidenum">
              <a:rPr lang="en-US" altLang="en-US"/>
              <a:pPr/>
              <a:t>12</a:t>
            </a:fld>
            <a:endParaRPr lang="en-US" alt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14669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AACC85-2014-4639-A352-720FE5C8EEB8}" type="slidenum">
              <a:rPr lang="en-US" altLang="en-US"/>
              <a:pPr/>
              <a:t>13</a:t>
            </a:fld>
            <a:endParaRPr lang="en-US" alt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6608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2045E-8FAF-41D2-9422-2ADFFC6ABA36}" type="slidenum">
              <a:rPr lang="en-US" altLang="en-US"/>
              <a:pPr/>
              <a:t>14</a:t>
            </a:fld>
            <a:endParaRPr lang="en-US" alt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43223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9CE6D-04C9-4EA1-A829-21CB5BF2A1DE}" type="slidenum">
              <a:rPr lang="en-US" altLang="en-US"/>
              <a:pPr/>
              <a:t>15</a:t>
            </a:fld>
            <a:endParaRPr lang="en-US" alt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997208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792518-072F-4DE2-9DB4-81262C1A546A}" type="slidenum">
              <a:rPr lang="en-US" altLang="en-US"/>
              <a:pPr/>
              <a:t>16</a:t>
            </a:fld>
            <a:endParaRPr lang="en-US" altLang="en-US"/>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0794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2045E-8FAF-41D2-9422-2ADFFC6ABA36}" type="slidenum">
              <a:rPr lang="en-US" altLang="en-US"/>
              <a:pPr/>
              <a:t>23</a:t>
            </a:fld>
            <a:endParaRPr lang="en-US" alt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8582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a:effectLst>
                  <a:outerShdw blurRad="38100" dist="38100" dir="2700000" algn="tl">
                    <a:srgbClr val="000000">
                      <a:alpha val="43137"/>
                    </a:srgbClr>
                  </a:outerShdw>
                </a:effectLst>
                <a:latin typeface="+mn-l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fld id="{9AC852ED-13FE-4633-8863-5AAD5E8691CF}" type="datetimeFigureOut">
              <a:rPr lang="en-CA" smtClean="0"/>
              <a:t>2018-09-17</a:t>
            </a:fld>
            <a:endParaRPr lang="en-CA"/>
          </a:p>
        </p:txBody>
      </p:sp>
      <p:sp>
        <p:nvSpPr>
          <p:cNvPr id="16" name="Slide Number Placeholder 15"/>
          <p:cNvSpPr>
            <a:spLocks noGrp="1"/>
          </p:cNvSpPr>
          <p:nvPr>
            <p:ph type="sldNum" sz="quarter" idx="11"/>
          </p:nvPr>
        </p:nvSpPr>
        <p:spPr/>
        <p:txBody>
          <a:bodyPr/>
          <a:lstStyle/>
          <a:p>
            <a:fld id="{F20A39FA-4A65-4CE9-B86A-05CDBA1AC73E}" type="slidenum">
              <a:rPr lang="en-CA" smtClean="0"/>
              <a:t>‹#›</a:t>
            </a:fld>
            <a:endParaRPr lang="en-CA"/>
          </a:p>
        </p:txBody>
      </p:sp>
      <p:sp>
        <p:nvSpPr>
          <p:cNvPr id="17" name="Footer Placeholder 16"/>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C852ED-13FE-4633-8863-5AAD5E8691CF}" type="datetimeFigureOut">
              <a:rPr lang="en-CA" smtClean="0"/>
              <a:t>2018-09-17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0A39FA-4A65-4CE9-B86A-05CDBA1AC73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C852ED-13FE-4633-8863-5AAD5E8691CF}" type="datetimeFigureOut">
              <a:rPr lang="en-CA" smtClean="0"/>
              <a:t>2018-09-17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20A39FA-4A65-4CE9-B86A-05CDBA1AC73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2"/>
          <p:cNvSpPr>
            <a:spLocks noGrp="1"/>
          </p:cNvSpPr>
          <p:nvPr>
            <p:ph type="title"/>
          </p:nvPr>
        </p:nvSpPr>
        <p:spPr/>
        <p:txBody>
          <a:bodyPr/>
          <a:lstStyle/>
          <a:p>
            <a:r>
              <a:rPr lang="en-US"/>
              <a:t>Click to edit Master title style</a:t>
            </a:r>
          </a:p>
        </p:txBody>
      </p:sp>
      <p:sp>
        <p:nvSpPr>
          <p:cNvPr id="14" name="Date Placeholder 13"/>
          <p:cNvSpPr>
            <a:spLocks noGrp="1"/>
          </p:cNvSpPr>
          <p:nvPr>
            <p:ph type="dt" sz="half" idx="10"/>
          </p:nvPr>
        </p:nvSpPr>
        <p:spPr/>
        <p:txBody>
          <a:bodyPr/>
          <a:lstStyle/>
          <a:p>
            <a:fld id="{9AC852ED-13FE-4633-8863-5AAD5E8691CF}" type="datetimeFigureOut">
              <a:rPr lang="en-CA" smtClean="0"/>
              <a:t>2018-09-17</a:t>
            </a:fld>
            <a:endParaRPr lang="en-CA"/>
          </a:p>
        </p:txBody>
      </p:sp>
      <p:sp>
        <p:nvSpPr>
          <p:cNvPr id="15" name="Slide Number Placeholder 14"/>
          <p:cNvSpPr>
            <a:spLocks noGrp="1"/>
          </p:cNvSpPr>
          <p:nvPr>
            <p:ph type="sldNum" sz="quarter" idx="11"/>
          </p:nvPr>
        </p:nvSpPr>
        <p:spPr/>
        <p:txBody>
          <a:bodyPr/>
          <a:lstStyle/>
          <a:p>
            <a:fld id="{F20A39FA-4A65-4CE9-B86A-05CDBA1AC73E}" type="slidenum">
              <a:rPr lang="en-CA" smtClean="0"/>
              <a:t>‹#›</a:t>
            </a:fld>
            <a:endParaRPr lang="en-CA"/>
          </a:p>
        </p:txBody>
      </p:sp>
      <p:sp>
        <p:nvSpPr>
          <p:cNvPr id="16" name="Footer Placeholder 15"/>
          <p:cNvSpPr>
            <a:spLocks noGrp="1"/>
          </p:cNvSpPr>
          <p:nvPr>
            <p:ph type="ftr" sz="quarter" idx="12"/>
          </p:nvPr>
        </p:nvSpPr>
        <p:spPr/>
        <p:txBody>
          <a:bodyPr/>
          <a:lstStyle/>
          <a:p>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a:effectLst>
                  <a:outerShdw blurRad="38100" dist="38100" dir="2700000" algn="tl">
                    <a:srgbClr val="000000">
                      <a:alpha val="43137"/>
                    </a:srgbClr>
                  </a:outerShdw>
                </a:effectLst>
                <a:latin typeface="+mn-l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fld id="{9AC852ED-13FE-4633-8863-5AAD5E8691CF}" type="datetimeFigureOut">
              <a:rPr lang="en-CA" smtClean="0"/>
              <a:t>2018-09-17</a:t>
            </a:fld>
            <a:endParaRPr lang="en-CA"/>
          </a:p>
        </p:txBody>
      </p:sp>
      <p:sp>
        <p:nvSpPr>
          <p:cNvPr id="13" name="Slide Number Placeholder 12"/>
          <p:cNvSpPr>
            <a:spLocks noGrp="1"/>
          </p:cNvSpPr>
          <p:nvPr>
            <p:ph type="sldNum" sz="quarter" idx="11"/>
          </p:nvPr>
        </p:nvSpPr>
        <p:spPr/>
        <p:txBody>
          <a:bodyPr/>
          <a:lstStyle/>
          <a:p>
            <a:fld id="{F20A39FA-4A65-4CE9-B86A-05CDBA1AC73E}" type="slidenum">
              <a:rPr lang="en-CA" smtClean="0"/>
              <a:t>‹#›</a:t>
            </a:fld>
            <a:endParaRPr lang="en-CA"/>
          </a:p>
        </p:txBody>
      </p:sp>
      <p:sp>
        <p:nvSpPr>
          <p:cNvPr id="14" name="Footer Placeholder 13"/>
          <p:cNvSpPr>
            <a:spLocks noGrp="1"/>
          </p:cNvSpPr>
          <p:nvPr>
            <p:ph type="ftr" sz="quarter" idx="12"/>
          </p:nvPr>
        </p:nvSpPr>
        <p:spPr/>
        <p:txBody>
          <a:bodyPr/>
          <a:lstStyle/>
          <a:p>
            <a:endParaRPr lang="en-CA"/>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9AC852ED-13FE-4633-8863-5AAD5E8691CF}" type="datetimeFigureOut">
              <a:rPr lang="en-CA" smtClean="0"/>
              <a:t>2018-09-17</a:t>
            </a:fld>
            <a:endParaRPr lang="en-CA"/>
          </a:p>
        </p:txBody>
      </p:sp>
      <p:sp>
        <p:nvSpPr>
          <p:cNvPr id="9" name="Slide Number Placeholder 8"/>
          <p:cNvSpPr>
            <a:spLocks noGrp="1"/>
          </p:cNvSpPr>
          <p:nvPr>
            <p:ph type="sldNum" sz="quarter" idx="11"/>
          </p:nvPr>
        </p:nvSpPr>
        <p:spPr/>
        <p:txBody>
          <a:bodyPr/>
          <a:lstStyle/>
          <a:p>
            <a:fld id="{F20A39FA-4A65-4CE9-B86A-05CDBA1AC73E}" type="slidenum">
              <a:rPr lang="en-CA" smtClean="0"/>
              <a:t>‹#›</a:t>
            </a:fld>
            <a:endParaRPr lang="en-CA"/>
          </a:p>
        </p:txBody>
      </p:sp>
      <p:sp>
        <p:nvSpPr>
          <p:cNvPr id="10" name="Footer Placeholder 9"/>
          <p:cNvSpPr>
            <a:spLocks noGrp="1"/>
          </p:cNvSpPr>
          <p:nvPr>
            <p:ph type="ftr" sz="quarter" idx="12"/>
          </p:nvPr>
        </p:nvSpPr>
        <p:spPr/>
        <p:txBody>
          <a:bodyPr/>
          <a:lstStyle/>
          <a:p>
            <a:endParaRPr lang="en-CA"/>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fld id="{9AC852ED-13FE-4633-8863-5AAD5E8691CF}" type="datetimeFigureOut">
              <a:rPr lang="en-CA" smtClean="0"/>
              <a:t>2018-09-17</a:t>
            </a:fld>
            <a:endParaRPr lang="en-CA"/>
          </a:p>
        </p:txBody>
      </p:sp>
      <p:sp>
        <p:nvSpPr>
          <p:cNvPr id="15" name="Slide Number Placeholder 14"/>
          <p:cNvSpPr>
            <a:spLocks noGrp="1"/>
          </p:cNvSpPr>
          <p:nvPr>
            <p:ph type="sldNum" sz="quarter" idx="11"/>
          </p:nvPr>
        </p:nvSpPr>
        <p:spPr/>
        <p:txBody>
          <a:bodyPr/>
          <a:lstStyle/>
          <a:p>
            <a:fld id="{F20A39FA-4A65-4CE9-B86A-05CDBA1AC73E}" type="slidenum">
              <a:rPr lang="en-CA" smtClean="0"/>
              <a:t>‹#›</a:t>
            </a:fld>
            <a:endParaRPr lang="en-CA"/>
          </a:p>
        </p:txBody>
      </p:sp>
      <p:sp>
        <p:nvSpPr>
          <p:cNvPr id="16" name="Footer Placeholder 15"/>
          <p:cNvSpPr>
            <a:spLocks noGrp="1"/>
          </p:cNvSpPr>
          <p:nvPr>
            <p:ph type="ftr" sz="quarter" idx="12"/>
          </p:nvPr>
        </p:nvSpPr>
        <p:spPr/>
        <p:txBody>
          <a:bodyPr/>
          <a:lstStyle/>
          <a:p>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fld id="{9AC852ED-13FE-4633-8863-5AAD5E8691CF}" type="datetimeFigureOut">
              <a:rPr lang="en-CA" smtClean="0"/>
              <a:t>2018-09-17</a:t>
            </a:fld>
            <a:endParaRPr lang="en-CA"/>
          </a:p>
        </p:txBody>
      </p:sp>
      <p:sp>
        <p:nvSpPr>
          <p:cNvPr id="8" name="Slide Number Placeholder 7"/>
          <p:cNvSpPr>
            <a:spLocks noGrp="1"/>
          </p:cNvSpPr>
          <p:nvPr>
            <p:ph type="sldNum" sz="quarter" idx="11"/>
          </p:nvPr>
        </p:nvSpPr>
        <p:spPr/>
        <p:txBody>
          <a:bodyPr/>
          <a:lstStyle/>
          <a:p>
            <a:fld id="{F20A39FA-4A65-4CE9-B86A-05CDBA1AC73E}"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9AC852ED-13FE-4633-8863-5AAD5E8691CF}" type="datetimeFigureOut">
              <a:rPr lang="en-CA" smtClean="0"/>
              <a:t>2018-09-17</a:t>
            </a:fld>
            <a:endParaRPr lang="en-CA"/>
          </a:p>
        </p:txBody>
      </p:sp>
      <p:sp>
        <p:nvSpPr>
          <p:cNvPr id="6" name="Slide Number Placeholder 5"/>
          <p:cNvSpPr>
            <a:spLocks noGrp="1"/>
          </p:cNvSpPr>
          <p:nvPr>
            <p:ph type="sldNum" sz="quarter" idx="11"/>
          </p:nvPr>
        </p:nvSpPr>
        <p:spPr/>
        <p:txBody>
          <a:bodyPr/>
          <a:lstStyle/>
          <a:p>
            <a:fld id="{F20A39FA-4A65-4CE9-B86A-05CDBA1AC73E}" type="slidenum">
              <a:rPr lang="en-CA" smtClean="0"/>
              <a:t>‹#›</a:t>
            </a:fld>
            <a:endParaRPr lang="en-CA"/>
          </a:p>
        </p:txBody>
      </p:sp>
      <p:sp>
        <p:nvSpPr>
          <p:cNvPr id="7" name="Footer Placeholder 6"/>
          <p:cNvSpPr>
            <a:spLocks noGrp="1"/>
          </p:cNvSpPr>
          <p:nvPr>
            <p:ph type="ftr" sz="quarter" idx="12"/>
          </p:nvPr>
        </p:nvSpPr>
        <p:spPr/>
        <p:txBody>
          <a:bodyPr/>
          <a:lstStyle/>
          <a:p>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a:effectLst>
                  <a:outerShdw blurRad="38100" dist="38100" dir="2700000" algn="tl">
                    <a:srgbClr val="000000">
                      <a:alpha val="43137"/>
                    </a:srgbClr>
                  </a:outerShdw>
                </a:effectLst>
                <a:latin typeface="+mn-l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fld id="{9AC852ED-13FE-4633-8863-5AAD5E8691CF}" type="datetimeFigureOut">
              <a:rPr lang="en-CA" smtClean="0"/>
              <a:t>2018-09-17</a:t>
            </a:fld>
            <a:endParaRPr lang="en-CA"/>
          </a:p>
        </p:txBody>
      </p:sp>
      <p:sp>
        <p:nvSpPr>
          <p:cNvPr id="16" name="Slide Number Placeholder 15"/>
          <p:cNvSpPr>
            <a:spLocks noGrp="1"/>
          </p:cNvSpPr>
          <p:nvPr>
            <p:ph type="sldNum" sz="quarter" idx="11"/>
          </p:nvPr>
        </p:nvSpPr>
        <p:spPr/>
        <p:txBody>
          <a:bodyPr/>
          <a:lstStyle/>
          <a:p>
            <a:fld id="{F20A39FA-4A65-4CE9-B86A-05CDBA1AC73E}" type="slidenum">
              <a:rPr lang="en-CA" smtClean="0"/>
              <a:t>‹#›</a:t>
            </a:fld>
            <a:endParaRPr lang="en-CA"/>
          </a:p>
        </p:txBody>
      </p:sp>
      <p:sp>
        <p:nvSpPr>
          <p:cNvPr id="17" name="Footer Placeholder 16"/>
          <p:cNvSpPr>
            <a:spLocks noGrp="1"/>
          </p:cNvSpPr>
          <p:nvPr>
            <p:ph type="ftr" sz="quarter" idx="12"/>
          </p:nvPr>
        </p:nvSpPr>
        <p:spPr/>
        <p:txBody>
          <a:bodyPr/>
          <a:lstStyle/>
          <a:p>
            <a:endParaRPr lang="en-CA"/>
          </a:p>
        </p:txBody>
      </p:sp>
      <p:sp>
        <p:nvSpPr>
          <p:cNvPr id="18" name="Title 17"/>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a:effectLst>
                  <a:outerShdw blurRad="38100" dist="38100" dir="2700000" algn="tl">
                    <a:srgbClr val="000000">
                      <a:alpha val="43137"/>
                    </a:srgbClr>
                  </a:outerShdw>
                </a:effectLst>
                <a:latin typeface="+mn-l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fld id="{9AC852ED-13FE-4633-8863-5AAD5E8691CF}" type="datetimeFigureOut">
              <a:rPr lang="en-CA" smtClean="0"/>
              <a:t>2018-09-17</a:t>
            </a:fld>
            <a:endParaRPr lang="en-CA"/>
          </a:p>
        </p:txBody>
      </p:sp>
      <p:sp>
        <p:nvSpPr>
          <p:cNvPr id="14" name="Slide Number Placeholder 13"/>
          <p:cNvSpPr>
            <a:spLocks noGrp="1"/>
          </p:cNvSpPr>
          <p:nvPr>
            <p:ph type="sldNum" sz="quarter" idx="11"/>
          </p:nvPr>
        </p:nvSpPr>
        <p:spPr/>
        <p:txBody>
          <a:bodyPr/>
          <a:lstStyle/>
          <a:p>
            <a:fld id="{F20A39FA-4A65-4CE9-B86A-05CDBA1AC73E}" type="slidenum">
              <a:rPr lang="en-CA" smtClean="0"/>
              <a:t>‹#›</a:t>
            </a:fld>
            <a:endParaRPr lang="en-CA"/>
          </a:p>
        </p:txBody>
      </p:sp>
      <p:sp>
        <p:nvSpPr>
          <p:cNvPr id="15" name="Footer Placeholder 14"/>
          <p:cNvSpPr>
            <a:spLocks noGrp="1"/>
          </p:cNvSpPr>
          <p:nvPr>
            <p:ph type="ftr" sz="quarter" idx="12"/>
          </p:nvPr>
        </p:nvSpPr>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9AC852ED-13FE-4633-8863-5AAD5E8691CF}" type="datetimeFigureOut">
              <a:rPr lang="en-CA" smtClean="0"/>
              <a:t>2018-09-17</a:t>
            </a:fld>
            <a:endParaRPr lang="en-CA"/>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CA"/>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20A39FA-4A65-4CE9-B86A-05CDBA1AC73E}" type="slidenum">
              <a:rPr lang="en-CA" smtClean="0"/>
              <a:t>‹#›</a:t>
            </a:fld>
            <a:endParaRPr lang="en-CA"/>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w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8.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10.w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customXml" Target="../ink/ink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ustomXml" Target="../ink/ink1.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CEAB7A-F6BB-4225-9C2D-AF6257DBAD7A}"/>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C4F0FC85-56E4-410E-A215-86B17C247F97}"/>
              </a:ext>
            </a:extLst>
          </p:cNvPr>
          <p:cNvSpPr>
            <a:spLocks noGrp="1"/>
          </p:cNvSpPr>
          <p:nvPr>
            <p:ph type="title"/>
          </p:nvPr>
        </p:nvSpPr>
        <p:spPr/>
        <p:txBody>
          <a:bodyPr/>
          <a:lstStyle/>
          <a:p>
            <a:endParaRPr lang="en-US"/>
          </a:p>
        </p:txBody>
      </p:sp>
      <p:pic>
        <p:nvPicPr>
          <p:cNvPr id="5122" name="Picture 2" descr="Image result for stats cartoon">
            <a:extLst>
              <a:ext uri="{FF2B5EF4-FFF2-40B4-BE49-F238E27FC236}">
                <a16:creationId xmlns:a16="http://schemas.microsoft.com/office/drawing/2014/main" id="{9F7C47F2-4BA8-4967-A62E-23BDAB1A6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6255"/>
            <a:ext cx="9074799" cy="365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651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33A0D15-91F1-4B7A-BB06-371A99B8D57C}"/>
              </a:ext>
            </a:extLst>
          </p:cNvPr>
          <p:cNvSpPr>
            <a:spLocks noGrp="1"/>
          </p:cNvSpPr>
          <p:nvPr>
            <p:ph idx="1"/>
          </p:nvPr>
        </p:nvSpPr>
        <p:spPr>
          <a:xfrm>
            <a:off x="720090" y="114300"/>
            <a:ext cx="7543800" cy="2514600"/>
          </a:xfrm>
        </p:spPr>
        <p:txBody>
          <a:bodyPr/>
          <a:lstStyle/>
          <a:p>
            <a:r>
              <a:rPr lang="en-US" dirty="0"/>
              <a:t>Histograms (bar graphs) are used to represent data but you need to be a careful consumer! </a:t>
            </a:r>
          </a:p>
        </p:txBody>
      </p:sp>
      <p:sp>
        <p:nvSpPr>
          <p:cNvPr id="3" name="Title 2">
            <a:extLst>
              <a:ext uri="{FF2B5EF4-FFF2-40B4-BE49-F238E27FC236}">
                <a16:creationId xmlns:a16="http://schemas.microsoft.com/office/drawing/2014/main" id="{78BB7C1D-E760-4C19-A5DD-664232E09004}"/>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3070DC60-D02D-416F-BEFF-81FAA26C2D52}"/>
              </a:ext>
            </a:extLst>
          </p:cNvPr>
          <p:cNvPicPr>
            <a:picLocks noChangeAspect="1"/>
          </p:cNvPicPr>
          <p:nvPr/>
        </p:nvPicPr>
        <p:blipFill>
          <a:blip r:embed="rId2"/>
          <a:stretch>
            <a:fillRect/>
          </a:stretch>
        </p:blipFill>
        <p:spPr>
          <a:xfrm>
            <a:off x="-41257" y="2495550"/>
            <a:ext cx="9180793" cy="4100512"/>
          </a:xfrm>
          <a:prstGeom prst="rect">
            <a:avLst/>
          </a:prstGeom>
        </p:spPr>
      </p:pic>
    </p:spTree>
    <p:extLst>
      <p:ext uri="{BB962C8B-B14F-4D97-AF65-F5344CB8AC3E}">
        <p14:creationId xmlns:p14="http://schemas.microsoft.com/office/powerpoint/2010/main" val="189442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685800" y="2552200"/>
            <a:ext cx="7772400" cy="2142125"/>
          </a:xfrm>
        </p:spPr>
        <p:txBody>
          <a:bodyPr>
            <a:spAutoFit/>
          </a:bodyPr>
          <a:lstStyle/>
          <a:p>
            <a:r>
              <a:rPr lang="en-US" altLang="en-US" dirty="0"/>
              <a:t>Central Tendency is a way of capturing scores that are </a:t>
            </a:r>
            <a:r>
              <a:rPr lang="en-US" altLang="en-US" dirty="0">
                <a:solidFill>
                  <a:srgbClr val="FFC000"/>
                </a:solidFill>
              </a:rPr>
              <a:t>representative of a set of scores (distribution)</a:t>
            </a:r>
            <a:r>
              <a:rPr lang="en-US" altLang="en-US" dirty="0"/>
              <a:t> </a:t>
            </a:r>
          </a:p>
          <a:p>
            <a:pPr lvl="1"/>
            <a:r>
              <a:rPr lang="en-US" altLang="en-US" dirty="0"/>
              <a:t>Mean</a:t>
            </a:r>
          </a:p>
          <a:p>
            <a:pPr lvl="1"/>
            <a:r>
              <a:rPr lang="en-US" altLang="en-US" dirty="0"/>
              <a:t>Median</a:t>
            </a:r>
          </a:p>
          <a:p>
            <a:pPr lvl="1"/>
            <a:r>
              <a:rPr lang="en-US" altLang="en-US" dirty="0"/>
              <a:t>Mode </a:t>
            </a:r>
          </a:p>
          <a:p>
            <a:pPr lvl="1"/>
            <a:endParaRPr lang="en-US" altLang="en-US" dirty="0"/>
          </a:p>
        </p:txBody>
      </p:sp>
      <p:sp>
        <p:nvSpPr>
          <p:cNvPr id="95234" name="Rectangle 2"/>
          <p:cNvSpPr>
            <a:spLocks noGrp="1" noChangeArrowheads="1"/>
          </p:cNvSpPr>
          <p:nvPr>
            <p:ph type="title"/>
          </p:nvPr>
        </p:nvSpPr>
        <p:spPr>
          <a:xfrm>
            <a:off x="685800" y="685800"/>
            <a:ext cx="7543800" cy="1371600"/>
          </a:xfrm>
        </p:spPr>
        <p:txBody>
          <a:bodyPr>
            <a:normAutofit fontScale="90000"/>
          </a:bodyPr>
          <a:lstStyle/>
          <a:p>
            <a:r>
              <a:rPr lang="en-US" altLang="en-US" dirty="0"/>
              <a:t>Dealing with Data: Central Tendency</a:t>
            </a:r>
          </a:p>
        </p:txBody>
      </p:sp>
    </p:spTree>
    <p:extLst>
      <p:ext uri="{BB962C8B-B14F-4D97-AF65-F5344CB8AC3E}">
        <p14:creationId xmlns:p14="http://schemas.microsoft.com/office/powerpoint/2010/main" val="1400520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Effect transition="in" filter="fade">
                                      <p:cBhvr>
                                        <p:cTn id="7" dur="500"/>
                                        <p:tgtEl>
                                          <p:spTgt spid="952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235">
                                            <p:txEl>
                                              <p:pRg st="1" end="1"/>
                                            </p:txEl>
                                          </p:spTgt>
                                        </p:tgtEl>
                                        <p:attrNameLst>
                                          <p:attrName>style.visibility</p:attrName>
                                        </p:attrNameLst>
                                      </p:cBhvr>
                                      <p:to>
                                        <p:strVal val="visible"/>
                                      </p:to>
                                    </p:set>
                                    <p:animEffect transition="in" filter="fade">
                                      <p:cBhvr>
                                        <p:cTn id="12" dur="500"/>
                                        <p:tgtEl>
                                          <p:spTgt spid="952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5235">
                                            <p:txEl>
                                              <p:pRg st="2" end="2"/>
                                            </p:txEl>
                                          </p:spTgt>
                                        </p:tgtEl>
                                        <p:attrNameLst>
                                          <p:attrName>style.visibility</p:attrName>
                                        </p:attrNameLst>
                                      </p:cBhvr>
                                      <p:to>
                                        <p:strVal val="visible"/>
                                      </p:to>
                                    </p:set>
                                    <p:animEffect transition="in" filter="fade">
                                      <p:cBhvr>
                                        <p:cTn id="17" dur="500"/>
                                        <p:tgtEl>
                                          <p:spTgt spid="952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235">
                                            <p:txEl>
                                              <p:pRg st="3" end="3"/>
                                            </p:txEl>
                                          </p:spTgt>
                                        </p:tgtEl>
                                        <p:attrNameLst>
                                          <p:attrName>style.visibility</p:attrName>
                                        </p:attrNameLst>
                                      </p:cBhvr>
                                      <p:to>
                                        <p:strVal val="visible"/>
                                      </p:to>
                                    </p:set>
                                    <p:animEffect transition="in" filter="fade">
                                      <p:cBhvr>
                                        <p:cTn id="22" dur="500"/>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685800" y="2418317"/>
            <a:ext cx="7772400" cy="1409617"/>
          </a:xfrm>
        </p:spPr>
        <p:txBody>
          <a:bodyPr>
            <a:spAutoFit/>
          </a:bodyPr>
          <a:lstStyle/>
          <a:p>
            <a:r>
              <a:rPr lang="en-US" altLang="en-US" dirty="0"/>
              <a:t>What most people mean by “average”</a:t>
            </a:r>
          </a:p>
          <a:p>
            <a:pPr lvl="1"/>
            <a:endParaRPr lang="en-US" altLang="en-US" dirty="0"/>
          </a:p>
          <a:p>
            <a:pPr lvl="1"/>
            <a:r>
              <a:rPr lang="en-US" altLang="en-US" dirty="0"/>
              <a:t>Sum of a set of numbers divided by the number of numbers in the set</a:t>
            </a:r>
          </a:p>
        </p:txBody>
      </p:sp>
      <p:sp>
        <p:nvSpPr>
          <p:cNvPr id="91138" name="Rectangle 2"/>
          <p:cNvSpPr>
            <a:spLocks noGrp="1" noChangeArrowheads="1"/>
          </p:cNvSpPr>
          <p:nvPr>
            <p:ph type="title"/>
          </p:nvPr>
        </p:nvSpPr>
        <p:spPr>
          <a:xfrm>
            <a:off x="609600" y="685800"/>
            <a:ext cx="7543800" cy="914400"/>
          </a:xfrm>
        </p:spPr>
        <p:txBody>
          <a:bodyPr/>
          <a:lstStyle/>
          <a:p>
            <a:r>
              <a:rPr lang="en-US" altLang="en-US" dirty="0"/>
              <a:t>Central Tendency: The Mean</a:t>
            </a:r>
          </a:p>
        </p:txBody>
      </p:sp>
      <p:sp>
        <p:nvSpPr>
          <p:cNvPr id="2" name="Rectangle 1"/>
          <p:cNvSpPr/>
          <p:nvPr/>
        </p:nvSpPr>
        <p:spPr>
          <a:xfrm>
            <a:off x="685800" y="4572000"/>
            <a:ext cx="7772400" cy="1981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91141" name="Object 5"/>
          <p:cNvGraphicFramePr>
            <a:graphicFrameLocks noChangeAspect="1"/>
          </p:cNvGraphicFramePr>
          <p:nvPr>
            <p:extLst>
              <p:ext uri="{D42A27DB-BD31-4B8C-83A1-F6EECF244321}">
                <p14:modId xmlns:p14="http://schemas.microsoft.com/office/powerpoint/2010/main" val="2276636650"/>
              </p:ext>
            </p:extLst>
          </p:nvPr>
        </p:nvGraphicFramePr>
        <p:xfrm>
          <a:off x="1143000" y="5029200"/>
          <a:ext cx="6677025" cy="914400"/>
        </p:xfrm>
        <a:graphic>
          <a:graphicData uri="http://schemas.openxmlformats.org/presentationml/2006/ole">
            <mc:AlternateContent xmlns:mc="http://schemas.openxmlformats.org/markup-compatibility/2006">
              <mc:Choice xmlns:v="urn:schemas-microsoft-com:vml" Requires="v">
                <p:oleObj spid="_x0000_s1069" name="Equation" r:id="rId4" imgW="2692400" imgH="368300" progId="Equation.3">
                  <p:embed/>
                </p:oleObj>
              </mc:Choice>
              <mc:Fallback>
                <p:oleObj name="Equation" r:id="rId4" imgW="2692400" imgH="3683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5029200"/>
                        <a:ext cx="667702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04520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Effect transition="in" filter="fade">
                                      <p:cBhvr>
                                        <p:cTn id="7" dur="500"/>
                                        <p:tgtEl>
                                          <p:spTgt spid="911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139">
                                            <p:txEl>
                                              <p:pRg st="2" end="2"/>
                                            </p:txEl>
                                          </p:spTgt>
                                        </p:tgtEl>
                                        <p:attrNameLst>
                                          <p:attrName>style.visibility</p:attrName>
                                        </p:attrNameLst>
                                      </p:cBhvr>
                                      <p:to>
                                        <p:strVal val="visible"/>
                                      </p:to>
                                    </p:set>
                                    <p:animEffect transition="in" filter="fade">
                                      <p:cBhvr>
                                        <p:cTn id="12"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685800" y="1481138"/>
            <a:ext cx="7772400" cy="1735137"/>
          </a:xfrm>
        </p:spPr>
        <p:txBody>
          <a:bodyPr>
            <a:spAutoFit/>
          </a:bodyPr>
          <a:lstStyle/>
          <a:p>
            <a:pPr lvl="1"/>
            <a:r>
              <a:rPr lang="en-US" altLang="en-US"/>
              <a:t>We  denote the mean as </a:t>
            </a:r>
          </a:p>
          <a:p>
            <a:pPr lvl="1"/>
            <a:endParaRPr lang="en-US" altLang="en-US"/>
          </a:p>
          <a:p>
            <a:pPr lvl="1"/>
            <a:endParaRPr lang="en-US" altLang="en-US"/>
          </a:p>
        </p:txBody>
      </p:sp>
      <p:sp>
        <p:nvSpPr>
          <p:cNvPr id="97282" name="Rectangle 2"/>
          <p:cNvSpPr>
            <a:spLocks noGrp="1" noChangeArrowheads="1"/>
          </p:cNvSpPr>
          <p:nvPr>
            <p:ph type="title"/>
          </p:nvPr>
        </p:nvSpPr>
        <p:spPr>
          <a:xfrm>
            <a:off x="266700" y="5638800"/>
            <a:ext cx="7543800" cy="914400"/>
          </a:xfrm>
        </p:spPr>
        <p:txBody>
          <a:bodyPr/>
          <a:lstStyle/>
          <a:p>
            <a:r>
              <a:rPr lang="en-US" altLang="en-US" dirty="0"/>
              <a:t>Central Tendency: The Mean</a:t>
            </a:r>
          </a:p>
        </p:txBody>
      </p:sp>
      <p:sp>
        <p:nvSpPr>
          <p:cNvPr id="6" name="Rectangle 5"/>
          <p:cNvSpPr/>
          <p:nvPr/>
        </p:nvSpPr>
        <p:spPr>
          <a:xfrm>
            <a:off x="4038600" y="1600200"/>
            <a:ext cx="3505200" cy="3352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97284" name="Object 4"/>
          <p:cNvGraphicFramePr>
            <a:graphicFrameLocks noChangeAspect="1"/>
          </p:cNvGraphicFramePr>
          <p:nvPr>
            <p:extLst>
              <p:ext uri="{D42A27DB-BD31-4B8C-83A1-F6EECF244321}">
                <p14:modId xmlns:p14="http://schemas.microsoft.com/office/powerpoint/2010/main" val="920649849"/>
              </p:ext>
            </p:extLst>
          </p:nvPr>
        </p:nvGraphicFramePr>
        <p:xfrm>
          <a:off x="4267200" y="3276600"/>
          <a:ext cx="1792287" cy="1319212"/>
        </p:xfrm>
        <a:graphic>
          <a:graphicData uri="http://schemas.openxmlformats.org/presentationml/2006/ole">
            <mc:AlternateContent xmlns:mc="http://schemas.openxmlformats.org/markup-compatibility/2006">
              <mc:Choice xmlns:v="urn:schemas-microsoft-com:vml" Requires="v">
                <p:oleObj spid="_x0000_s2136" name="Equation" r:id="rId4" imgW="622300" imgH="457200" progId="Equation.DSMT4">
                  <p:embed/>
                </p:oleObj>
              </mc:Choice>
              <mc:Fallback>
                <p:oleObj name="Equation" r:id="rId4" imgW="622300" imgH="457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276600"/>
                        <a:ext cx="1792287" cy="1319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7287" name="Object 7"/>
          <p:cNvGraphicFramePr>
            <a:graphicFrameLocks noChangeAspect="1"/>
          </p:cNvGraphicFramePr>
          <p:nvPr>
            <p:extLst>
              <p:ext uri="{D42A27DB-BD31-4B8C-83A1-F6EECF244321}">
                <p14:modId xmlns:p14="http://schemas.microsoft.com/office/powerpoint/2010/main" val="2001734030"/>
              </p:ext>
            </p:extLst>
          </p:nvPr>
        </p:nvGraphicFramePr>
        <p:xfrm>
          <a:off x="4191000" y="1752600"/>
          <a:ext cx="474663" cy="547688"/>
        </p:xfrm>
        <a:graphic>
          <a:graphicData uri="http://schemas.openxmlformats.org/presentationml/2006/ole">
            <mc:AlternateContent xmlns:mc="http://schemas.openxmlformats.org/markup-compatibility/2006">
              <mc:Choice xmlns:v="urn:schemas-microsoft-com:vml" Requires="v">
                <p:oleObj spid="_x0000_s2137" r:id="rId6" imgW="165100" imgH="190500" progId="">
                  <p:embed/>
                </p:oleObj>
              </mc:Choice>
              <mc:Fallback>
                <p:oleObj r:id="rId6" imgW="165100" imgH="190500" progId="">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1752600"/>
                        <a:ext cx="474663"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37991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idx="1"/>
          </p:nvPr>
        </p:nvSpPr>
        <p:spPr>
          <a:xfrm>
            <a:off x="685800" y="1498600"/>
            <a:ext cx="7772400" cy="5049838"/>
          </a:xfrm>
        </p:spPr>
        <p:txBody>
          <a:bodyPr>
            <a:spAutoFit/>
          </a:bodyPr>
          <a:lstStyle/>
          <a:p>
            <a:pPr lvl="1">
              <a:lnSpc>
                <a:spcPct val="90000"/>
              </a:lnSpc>
            </a:pPr>
            <a:r>
              <a:rPr lang="en-US" altLang="en-US" sz="2800" dirty="0"/>
              <a:t>so if</a:t>
            </a:r>
          </a:p>
          <a:p>
            <a:pPr lvl="1">
              <a:lnSpc>
                <a:spcPct val="90000"/>
              </a:lnSpc>
            </a:pPr>
            <a:endParaRPr lang="en-US" altLang="en-US" sz="2800" dirty="0"/>
          </a:p>
          <a:p>
            <a:pPr lvl="1">
              <a:lnSpc>
                <a:spcPct val="90000"/>
              </a:lnSpc>
            </a:pPr>
            <a:r>
              <a:rPr lang="en-US" altLang="en-US" sz="2800" dirty="0"/>
              <a:t>then</a:t>
            </a:r>
          </a:p>
          <a:p>
            <a:pPr lvl="1">
              <a:lnSpc>
                <a:spcPct val="90000"/>
              </a:lnSpc>
            </a:pPr>
            <a:endParaRPr lang="en-US" altLang="en-US" sz="2800" dirty="0"/>
          </a:p>
          <a:p>
            <a:pPr lvl="1">
              <a:lnSpc>
                <a:spcPct val="90000"/>
              </a:lnSpc>
            </a:pPr>
            <a:endParaRPr lang="en-US" altLang="en-US" sz="2800" dirty="0"/>
          </a:p>
          <a:p>
            <a:pPr lvl="1">
              <a:lnSpc>
                <a:spcPct val="90000"/>
              </a:lnSpc>
            </a:pPr>
            <a:r>
              <a:rPr lang="en-US" altLang="en-US" sz="2800" i="1" dirty="0">
                <a:latin typeface="Times"/>
              </a:rPr>
              <a:t>n</a:t>
            </a:r>
            <a:r>
              <a:rPr lang="en-US" altLang="en-US" sz="2800" dirty="0"/>
              <a:t> = the number of numbers in </a:t>
            </a:r>
            <a:r>
              <a:rPr lang="en-US" altLang="en-US" sz="2800" i="1" dirty="0">
                <a:latin typeface="Times"/>
              </a:rPr>
              <a:t>X  </a:t>
            </a:r>
            <a:r>
              <a:rPr lang="en-US" altLang="en-US" sz="2800" dirty="0"/>
              <a:t>(in this case 10)</a:t>
            </a:r>
          </a:p>
          <a:p>
            <a:pPr lvl="1">
              <a:lnSpc>
                <a:spcPct val="90000"/>
              </a:lnSpc>
            </a:pPr>
            <a:r>
              <a:rPr lang="en-US" altLang="en-US" sz="2800" dirty="0"/>
              <a:t>Keep in mind that </a:t>
            </a:r>
            <a:r>
              <a:rPr lang="en-US" altLang="en-US" sz="2800" i="1" dirty="0">
                <a:latin typeface="Times"/>
              </a:rPr>
              <a:t>X</a:t>
            </a:r>
            <a:r>
              <a:rPr lang="en-US" altLang="en-US" sz="2800" dirty="0"/>
              <a:t> is a set of numbers and </a:t>
            </a:r>
            <a:r>
              <a:rPr lang="en-US" altLang="en-US" sz="2800" i="1" dirty="0">
                <a:latin typeface="Times"/>
              </a:rPr>
              <a:t>n</a:t>
            </a:r>
            <a:r>
              <a:rPr lang="en-US" altLang="en-US" sz="2800" dirty="0"/>
              <a:t> is a single number</a:t>
            </a:r>
          </a:p>
        </p:txBody>
      </p:sp>
      <p:sp>
        <p:nvSpPr>
          <p:cNvPr id="94211" name="Rectangle 3"/>
          <p:cNvSpPr>
            <a:spLocks noGrp="1" noChangeArrowheads="1"/>
          </p:cNvSpPr>
          <p:nvPr>
            <p:ph type="title"/>
          </p:nvPr>
        </p:nvSpPr>
        <p:spPr>
          <a:xfrm>
            <a:off x="685800" y="533400"/>
            <a:ext cx="7543800" cy="1219200"/>
          </a:xfrm>
        </p:spPr>
        <p:txBody>
          <a:bodyPr/>
          <a:lstStyle/>
          <a:p>
            <a:r>
              <a:rPr lang="en-US" altLang="en-US"/>
              <a:t>Central Tendency: The Mean</a:t>
            </a:r>
          </a:p>
        </p:txBody>
      </p:sp>
      <p:sp>
        <p:nvSpPr>
          <p:cNvPr id="6" name="Rectangle 5"/>
          <p:cNvSpPr/>
          <p:nvPr/>
        </p:nvSpPr>
        <p:spPr>
          <a:xfrm>
            <a:off x="2286000" y="1905000"/>
            <a:ext cx="59436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94212" name="Object 4"/>
          <p:cNvGraphicFramePr>
            <a:graphicFrameLocks noChangeAspect="1"/>
          </p:cNvGraphicFramePr>
          <p:nvPr/>
        </p:nvGraphicFramePr>
        <p:xfrm>
          <a:off x="2398713" y="2133600"/>
          <a:ext cx="4606925" cy="457200"/>
        </p:xfrm>
        <a:graphic>
          <a:graphicData uri="http://schemas.openxmlformats.org/presentationml/2006/ole">
            <mc:AlternateContent xmlns:mc="http://schemas.openxmlformats.org/markup-compatibility/2006">
              <mc:Choice xmlns:v="urn:schemas-microsoft-com:vml" Requires="v">
                <p:oleObj spid="_x0000_s3158" name="Equation" r:id="rId4" imgW="1663700" imgH="165100" progId="Equation.DSMT4">
                  <p:embed/>
                </p:oleObj>
              </mc:Choice>
              <mc:Fallback>
                <p:oleObj name="Equation" r:id="rId4" imgW="1663700" imgH="1651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8713" y="2133600"/>
                        <a:ext cx="460692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Rectangle 6"/>
          <p:cNvSpPr/>
          <p:nvPr/>
        </p:nvSpPr>
        <p:spPr>
          <a:xfrm>
            <a:off x="2286000" y="3015343"/>
            <a:ext cx="3352800" cy="990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aphicFrame>
        <p:nvGraphicFramePr>
          <p:cNvPr id="94218" name="Object 10"/>
          <p:cNvGraphicFramePr>
            <a:graphicFrameLocks noChangeAspect="1"/>
          </p:cNvGraphicFramePr>
          <p:nvPr>
            <p:extLst>
              <p:ext uri="{D42A27DB-BD31-4B8C-83A1-F6EECF244321}">
                <p14:modId xmlns:p14="http://schemas.microsoft.com/office/powerpoint/2010/main" val="3865058486"/>
              </p:ext>
            </p:extLst>
          </p:nvPr>
        </p:nvGraphicFramePr>
        <p:xfrm>
          <a:off x="2514600" y="3124200"/>
          <a:ext cx="2339975" cy="731837"/>
        </p:xfrm>
        <a:graphic>
          <a:graphicData uri="http://schemas.openxmlformats.org/presentationml/2006/ole">
            <mc:AlternateContent xmlns:mc="http://schemas.openxmlformats.org/markup-compatibility/2006">
              <mc:Choice xmlns:v="urn:schemas-microsoft-com:vml" Requires="v">
                <p:oleObj spid="_x0000_s3159" name="Equation" r:id="rId6" imgW="812800" imgH="254000" progId="Equation.3">
                  <p:embed/>
                </p:oleObj>
              </mc:Choice>
              <mc:Fallback>
                <p:oleObj name="Equation" r:id="rId6" imgW="812800" imgH="254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3124200"/>
                        <a:ext cx="2339975" cy="731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731284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685800" y="2422338"/>
            <a:ext cx="7772400" cy="3505575"/>
          </a:xfrm>
        </p:spPr>
        <p:txBody>
          <a:bodyPr>
            <a:spAutoFit/>
          </a:bodyPr>
          <a:lstStyle/>
          <a:p>
            <a:r>
              <a:rPr lang="en-US" altLang="en-US" sz="2400" dirty="0"/>
              <a:t>The median is the middle point in a distribution; it separates the distribution into two equal halves</a:t>
            </a:r>
          </a:p>
          <a:p>
            <a:pPr lvl="1"/>
            <a:r>
              <a:rPr lang="en-US" altLang="en-US" dirty="0"/>
              <a:t>if </a:t>
            </a:r>
            <a:r>
              <a:rPr lang="en-US" altLang="en-US" i="1" dirty="0">
                <a:latin typeface="Times"/>
              </a:rPr>
              <a:t>X </a:t>
            </a:r>
            <a:r>
              <a:rPr lang="en-US" altLang="en-US" dirty="0">
                <a:latin typeface="Times"/>
              </a:rPr>
              <a:t>= [1,2,4,6,</a:t>
            </a:r>
            <a:r>
              <a:rPr lang="en-US" altLang="en-US" dirty="0">
                <a:solidFill>
                  <a:srgbClr val="E11218"/>
                </a:solidFill>
                <a:latin typeface="Times"/>
              </a:rPr>
              <a:t>9</a:t>
            </a:r>
            <a:r>
              <a:rPr lang="en-US" altLang="en-US" dirty="0">
                <a:latin typeface="Times"/>
              </a:rPr>
              <a:t>,10,12,14,17]</a:t>
            </a:r>
          </a:p>
          <a:p>
            <a:pPr lvl="1"/>
            <a:r>
              <a:rPr lang="en-US" altLang="en-US" dirty="0"/>
              <a:t>then </a:t>
            </a:r>
            <a:r>
              <a:rPr lang="en-US" altLang="en-US" dirty="0">
                <a:solidFill>
                  <a:srgbClr val="E11218"/>
                </a:solidFill>
                <a:latin typeface="Times"/>
              </a:rPr>
              <a:t>9</a:t>
            </a:r>
            <a:r>
              <a:rPr lang="en-US" altLang="en-US" dirty="0"/>
              <a:t> is the median</a:t>
            </a:r>
          </a:p>
          <a:p>
            <a:pPr lvl="2"/>
            <a:endParaRPr lang="en-US" altLang="en-US" dirty="0"/>
          </a:p>
          <a:p>
            <a:pPr lvl="1"/>
            <a:r>
              <a:rPr lang="en-US" altLang="en-US" dirty="0"/>
              <a:t>if </a:t>
            </a:r>
            <a:r>
              <a:rPr lang="en-US" altLang="en-US" i="1" dirty="0">
                <a:latin typeface="Times"/>
              </a:rPr>
              <a:t>X</a:t>
            </a:r>
            <a:r>
              <a:rPr lang="en-US" altLang="en-US" dirty="0">
                <a:latin typeface="Times"/>
              </a:rPr>
              <a:t> = [1,2,4,6,</a:t>
            </a:r>
            <a:r>
              <a:rPr lang="en-US" altLang="en-US" dirty="0">
                <a:solidFill>
                  <a:srgbClr val="E11218"/>
                </a:solidFill>
                <a:latin typeface="Times"/>
              </a:rPr>
              <a:t>9,10</a:t>
            </a:r>
            <a:r>
              <a:rPr lang="en-US" altLang="en-US" dirty="0">
                <a:latin typeface="Times"/>
              </a:rPr>
              <a:t>,11,12,14,17]</a:t>
            </a:r>
          </a:p>
          <a:p>
            <a:pPr lvl="1"/>
            <a:r>
              <a:rPr lang="en-US" altLang="en-US" dirty="0"/>
              <a:t>then </a:t>
            </a:r>
            <a:r>
              <a:rPr lang="en-US" altLang="en-US" dirty="0">
                <a:solidFill>
                  <a:srgbClr val="E11218"/>
                </a:solidFill>
                <a:latin typeface="Times"/>
              </a:rPr>
              <a:t>9.5</a:t>
            </a:r>
            <a:r>
              <a:rPr lang="en-US" altLang="en-US" dirty="0"/>
              <a:t> is the median; i.e., (9+10)/2</a:t>
            </a:r>
          </a:p>
          <a:p>
            <a:pPr lvl="2"/>
            <a:endParaRPr lang="en-US" altLang="en-US" dirty="0"/>
          </a:p>
          <a:p>
            <a:pPr lvl="1"/>
            <a:r>
              <a:rPr lang="en-US" altLang="en-US" dirty="0"/>
              <a:t>There are ways of dealing with repeated numbers in the </a:t>
            </a:r>
            <a:r>
              <a:rPr lang="en-US" altLang="en-US" dirty="0" err="1"/>
              <a:t>centre</a:t>
            </a:r>
            <a:r>
              <a:rPr lang="en-US" altLang="en-US" dirty="0"/>
              <a:t> of the distribution; e.g., if </a:t>
            </a:r>
            <a:r>
              <a:rPr lang="en-US" altLang="en-US" i="1" dirty="0">
                <a:latin typeface="Times"/>
              </a:rPr>
              <a:t>X</a:t>
            </a:r>
            <a:r>
              <a:rPr lang="en-US" altLang="en-US" dirty="0">
                <a:latin typeface="Times"/>
              </a:rPr>
              <a:t> = [1,2,4,6,9,10,</a:t>
            </a:r>
            <a:r>
              <a:rPr lang="en-US" altLang="en-US" dirty="0">
                <a:solidFill>
                  <a:srgbClr val="E11218"/>
                </a:solidFill>
                <a:latin typeface="Times"/>
              </a:rPr>
              <a:t>10</a:t>
            </a:r>
            <a:r>
              <a:rPr lang="en-US" altLang="en-US" dirty="0">
                <a:latin typeface="Times"/>
              </a:rPr>
              <a:t>,10,10,11,12,14,17]</a:t>
            </a:r>
          </a:p>
        </p:txBody>
      </p:sp>
      <p:sp>
        <p:nvSpPr>
          <p:cNvPr id="147458" name="Rectangle 2"/>
          <p:cNvSpPr>
            <a:spLocks noGrp="1" noChangeArrowheads="1"/>
          </p:cNvSpPr>
          <p:nvPr>
            <p:ph type="title"/>
          </p:nvPr>
        </p:nvSpPr>
        <p:spPr>
          <a:xfrm>
            <a:off x="609600" y="304800"/>
            <a:ext cx="7543800" cy="1676400"/>
          </a:xfrm>
        </p:spPr>
        <p:txBody>
          <a:bodyPr/>
          <a:lstStyle/>
          <a:p>
            <a:r>
              <a:rPr lang="en-US" altLang="en-US" dirty="0"/>
              <a:t>Central Tendency: The Median</a:t>
            </a:r>
          </a:p>
        </p:txBody>
      </p:sp>
    </p:spTree>
    <p:extLst>
      <p:ext uri="{BB962C8B-B14F-4D97-AF65-F5344CB8AC3E}">
        <p14:creationId xmlns:p14="http://schemas.microsoft.com/office/powerpoint/2010/main" val="310760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59">
                                            <p:txEl>
                                              <p:pRg st="0" end="0"/>
                                            </p:txEl>
                                          </p:spTgt>
                                        </p:tgtEl>
                                        <p:attrNameLst>
                                          <p:attrName>style.visibility</p:attrName>
                                        </p:attrNameLst>
                                      </p:cBhvr>
                                      <p:to>
                                        <p:strVal val="visible"/>
                                      </p:to>
                                    </p:set>
                                    <p:animEffect transition="in" filter="fade">
                                      <p:cBhvr>
                                        <p:cTn id="7" dur="500"/>
                                        <p:tgtEl>
                                          <p:spTgt spid="147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7459">
                                            <p:txEl>
                                              <p:pRg st="1" end="1"/>
                                            </p:txEl>
                                          </p:spTgt>
                                        </p:tgtEl>
                                        <p:attrNameLst>
                                          <p:attrName>style.visibility</p:attrName>
                                        </p:attrNameLst>
                                      </p:cBhvr>
                                      <p:to>
                                        <p:strVal val="visible"/>
                                      </p:to>
                                    </p:set>
                                    <p:animEffect transition="in" filter="fade">
                                      <p:cBhvr>
                                        <p:cTn id="12" dur="500"/>
                                        <p:tgtEl>
                                          <p:spTgt spid="14745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47459">
                                            <p:txEl>
                                              <p:pRg st="2" end="2"/>
                                            </p:txEl>
                                          </p:spTgt>
                                        </p:tgtEl>
                                        <p:attrNameLst>
                                          <p:attrName>style.visibility</p:attrName>
                                        </p:attrNameLst>
                                      </p:cBhvr>
                                      <p:to>
                                        <p:strVal val="visible"/>
                                      </p:to>
                                    </p:set>
                                    <p:animEffect transition="in" filter="fade">
                                      <p:cBhvr>
                                        <p:cTn id="15" dur="500"/>
                                        <p:tgtEl>
                                          <p:spTgt spid="147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7459">
                                            <p:txEl>
                                              <p:pRg st="4" end="4"/>
                                            </p:txEl>
                                          </p:spTgt>
                                        </p:tgtEl>
                                        <p:attrNameLst>
                                          <p:attrName>style.visibility</p:attrName>
                                        </p:attrNameLst>
                                      </p:cBhvr>
                                      <p:to>
                                        <p:strVal val="visible"/>
                                      </p:to>
                                    </p:set>
                                    <p:animEffect transition="in" filter="fade">
                                      <p:cBhvr>
                                        <p:cTn id="20" dur="500"/>
                                        <p:tgtEl>
                                          <p:spTgt spid="147459">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7459">
                                            <p:txEl>
                                              <p:pRg st="5" end="5"/>
                                            </p:txEl>
                                          </p:spTgt>
                                        </p:tgtEl>
                                        <p:attrNameLst>
                                          <p:attrName>style.visibility</p:attrName>
                                        </p:attrNameLst>
                                      </p:cBhvr>
                                      <p:to>
                                        <p:strVal val="visible"/>
                                      </p:to>
                                    </p:set>
                                    <p:animEffect transition="in" filter="fade">
                                      <p:cBhvr>
                                        <p:cTn id="23" dur="500"/>
                                        <p:tgtEl>
                                          <p:spTgt spid="147459">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7459">
                                            <p:txEl>
                                              <p:pRg st="7" end="7"/>
                                            </p:txEl>
                                          </p:spTgt>
                                        </p:tgtEl>
                                        <p:attrNameLst>
                                          <p:attrName>style.visibility</p:attrName>
                                        </p:attrNameLst>
                                      </p:cBhvr>
                                      <p:to>
                                        <p:strVal val="visible"/>
                                      </p:to>
                                    </p:set>
                                    <p:animEffect transition="in" filter="fade">
                                      <p:cBhvr>
                                        <p:cTn id="28" dur="500"/>
                                        <p:tgtEl>
                                          <p:spTgt spid="14745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781050" y="2130332"/>
            <a:ext cx="5162550" cy="1726627"/>
          </a:xfrm>
        </p:spPr>
        <p:txBody>
          <a:bodyPr wrap="square">
            <a:spAutoFit/>
          </a:bodyPr>
          <a:lstStyle/>
          <a:p>
            <a:pPr>
              <a:lnSpc>
                <a:spcPct val="90000"/>
              </a:lnSpc>
            </a:pPr>
            <a:r>
              <a:rPr lang="en-US" altLang="en-US" dirty="0"/>
              <a:t>The mode is the most frequently occurring score in a distribution</a:t>
            </a:r>
          </a:p>
          <a:p>
            <a:pPr lvl="1"/>
            <a:r>
              <a:rPr lang="en-US" altLang="en-US" dirty="0"/>
              <a:t>if </a:t>
            </a:r>
            <a:r>
              <a:rPr lang="en-US" altLang="en-US" i="1" dirty="0">
                <a:latin typeface="Times"/>
              </a:rPr>
              <a:t>X </a:t>
            </a:r>
            <a:r>
              <a:rPr lang="en-US" altLang="en-US" dirty="0">
                <a:latin typeface="Times"/>
              </a:rPr>
              <a:t>= [1,2,4,</a:t>
            </a:r>
            <a:r>
              <a:rPr lang="en-US" altLang="en-US" dirty="0">
                <a:solidFill>
                  <a:srgbClr val="E11218"/>
                </a:solidFill>
                <a:latin typeface="Times"/>
              </a:rPr>
              <a:t>6,6,6</a:t>
            </a:r>
            <a:r>
              <a:rPr lang="en-US" altLang="en-US" dirty="0">
                <a:latin typeface="Times"/>
              </a:rPr>
              <a:t>,8,10,12,14,17]</a:t>
            </a:r>
          </a:p>
          <a:p>
            <a:pPr lvl="1"/>
            <a:r>
              <a:rPr lang="en-US" altLang="en-US" dirty="0"/>
              <a:t>then </a:t>
            </a:r>
            <a:r>
              <a:rPr lang="en-US" altLang="en-US" dirty="0">
                <a:solidFill>
                  <a:srgbClr val="E11218"/>
                </a:solidFill>
                <a:latin typeface="Times"/>
              </a:rPr>
              <a:t>6</a:t>
            </a:r>
            <a:r>
              <a:rPr lang="en-US" altLang="en-US" dirty="0"/>
              <a:t> is the mode </a:t>
            </a:r>
          </a:p>
          <a:p>
            <a:pPr lvl="1"/>
            <a:r>
              <a:rPr lang="en-US" altLang="en-US" dirty="0"/>
              <a:t>Distributions can be multi-modal</a:t>
            </a:r>
          </a:p>
        </p:txBody>
      </p:sp>
      <p:sp>
        <p:nvSpPr>
          <p:cNvPr id="102402" name="Rectangle 2"/>
          <p:cNvSpPr>
            <a:spLocks noGrp="1" noChangeArrowheads="1"/>
          </p:cNvSpPr>
          <p:nvPr>
            <p:ph type="title"/>
          </p:nvPr>
        </p:nvSpPr>
        <p:spPr>
          <a:xfrm>
            <a:off x="457200" y="685800"/>
            <a:ext cx="7543800" cy="1219200"/>
          </a:xfrm>
        </p:spPr>
        <p:txBody>
          <a:bodyPr/>
          <a:lstStyle/>
          <a:p>
            <a:r>
              <a:rPr lang="en-US" altLang="en-US" dirty="0"/>
              <a:t>Central Tendency: The Mode</a:t>
            </a:r>
          </a:p>
        </p:txBody>
      </p:sp>
      <p:pic>
        <p:nvPicPr>
          <p:cNvPr id="102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977" y="4432114"/>
            <a:ext cx="6591300" cy="2038350"/>
          </a:xfrm>
          <a:prstGeom prst="rect">
            <a:avLst/>
          </a:prstGeom>
          <a:noFill/>
          <a:ln w="952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07" name="Rectangle 7"/>
          <p:cNvSpPr>
            <a:spLocks noChangeArrowheads="1"/>
          </p:cNvSpPr>
          <p:nvPr/>
        </p:nvSpPr>
        <p:spPr bwMode="auto">
          <a:xfrm>
            <a:off x="2899568" y="6384073"/>
            <a:ext cx="3344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000" b="1" dirty="0">
                <a:latin typeface="Arial" charset="0"/>
              </a:rPr>
              <a:t>Two </a:t>
            </a:r>
            <a:r>
              <a:rPr lang="en-US" altLang="en-US" sz="2000" b="1" i="1" dirty="0">
                <a:latin typeface="Arial" charset="0"/>
              </a:rPr>
              <a:t>bimodal</a:t>
            </a:r>
            <a:r>
              <a:rPr lang="en-US" altLang="en-US" sz="2000" b="1" dirty="0">
                <a:latin typeface="Arial" charset="0"/>
              </a:rPr>
              <a:t> distributions</a:t>
            </a:r>
            <a:endParaRPr lang="en-US" altLang="en-US" dirty="0"/>
          </a:p>
        </p:txBody>
      </p:sp>
      <p:pic>
        <p:nvPicPr>
          <p:cNvPr id="4098" name="Picture 2" descr="Image result for unimodal">
            <a:extLst>
              <a:ext uri="{FF2B5EF4-FFF2-40B4-BE49-F238E27FC236}">
                <a16:creationId xmlns:a16="http://schemas.microsoft.com/office/drawing/2014/main" id="{98A30D88-3563-4549-ACF9-BB3C5F6860C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69" r="11539"/>
          <a:stretch/>
        </p:blipFill>
        <p:spPr bwMode="auto">
          <a:xfrm>
            <a:off x="5181600" y="1417559"/>
            <a:ext cx="3855265" cy="292880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F98BAAF0-7C7C-4824-811C-37F6F5740F15}"/>
                  </a:ext>
                </a:extLst>
              </p14:cNvPr>
              <p14:cNvContentPartPr/>
              <p14:nvPr/>
            </p14:nvContentPartPr>
            <p14:xfrm>
              <a:off x="5709366" y="2157472"/>
              <a:ext cx="3380400" cy="1384200"/>
            </p14:xfrm>
          </p:contentPart>
        </mc:Choice>
        <mc:Fallback>
          <p:pic>
            <p:nvPicPr>
              <p:cNvPr id="2" name="Ink 1">
                <a:extLst>
                  <a:ext uri="{FF2B5EF4-FFF2-40B4-BE49-F238E27FC236}">
                    <a16:creationId xmlns:a16="http://schemas.microsoft.com/office/drawing/2014/main" id="{F98BAAF0-7C7C-4824-811C-37F6F5740F15}"/>
                  </a:ext>
                </a:extLst>
              </p:cNvPr>
              <p:cNvPicPr/>
              <p:nvPr/>
            </p:nvPicPr>
            <p:blipFill>
              <a:blip r:embed="rId6"/>
              <a:stretch>
                <a:fillRect/>
              </a:stretch>
            </p:blipFill>
            <p:spPr>
              <a:xfrm>
                <a:off x="5700726" y="2148472"/>
                <a:ext cx="3398040" cy="14018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 name="Ink 2">
                <a:extLst>
                  <a:ext uri="{FF2B5EF4-FFF2-40B4-BE49-F238E27FC236}">
                    <a16:creationId xmlns:a16="http://schemas.microsoft.com/office/drawing/2014/main" id="{323EA82D-BB2A-4AD8-9CC8-767921845582}"/>
                  </a:ext>
                </a:extLst>
              </p14:cNvPr>
              <p14:cNvContentPartPr/>
              <p14:nvPr/>
            </p14:nvContentPartPr>
            <p14:xfrm>
              <a:off x="1158606" y="3955312"/>
              <a:ext cx="360" cy="360"/>
            </p14:xfrm>
          </p:contentPart>
        </mc:Choice>
        <mc:Fallback>
          <p:pic>
            <p:nvPicPr>
              <p:cNvPr id="3" name="Ink 2">
                <a:extLst>
                  <a:ext uri="{FF2B5EF4-FFF2-40B4-BE49-F238E27FC236}">
                    <a16:creationId xmlns:a16="http://schemas.microsoft.com/office/drawing/2014/main" id="{323EA82D-BB2A-4AD8-9CC8-767921845582}"/>
                  </a:ext>
                </a:extLst>
              </p:cNvPr>
              <p:cNvPicPr/>
              <p:nvPr/>
            </p:nvPicPr>
            <p:blipFill>
              <a:blip r:embed="rId8"/>
              <a:stretch>
                <a:fillRect/>
              </a:stretch>
            </p:blipFill>
            <p:spPr>
              <a:xfrm>
                <a:off x="1149966" y="3946312"/>
                <a:ext cx="18000" cy="18000"/>
              </a:xfrm>
              <a:prstGeom prst="rect">
                <a:avLst/>
              </a:prstGeom>
            </p:spPr>
          </p:pic>
        </mc:Fallback>
      </mc:AlternateContent>
    </p:spTree>
    <p:extLst>
      <p:ext uri="{BB962C8B-B14F-4D97-AF65-F5344CB8AC3E}">
        <p14:creationId xmlns:p14="http://schemas.microsoft.com/office/powerpoint/2010/main" val="35859346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4028098-9109-4510-A452-C3637778A6AB}"/>
              </a:ext>
            </a:extLst>
          </p:cNvPr>
          <p:cNvSpPr>
            <a:spLocks noGrp="1"/>
          </p:cNvSpPr>
          <p:nvPr>
            <p:ph idx="1"/>
          </p:nvPr>
        </p:nvSpPr>
        <p:spPr/>
        <p:txBody>
          <a:bodyPr/>
          <a:lstStyle/>
          <a:p>
            <a:r>
              <a:rPr lang="en-US" altLang="en-US" dirty="0"/>
              <a:t>Be aware of outliers – those extreme scores which </a:t>
            </a:r>
            <a:r>
              <a:rPr lang="en-US" altLang="en-US" b="1" dirty="0">
                <a:solidFill>
                  <a:schemeClr val="tx2">
                    <a:lumMod val="90000"/>
                  </a:schemeClr>
                </a:solidFill>
              </a:rPr>
              <a:t>skew (distort)</a:t>
            </a:r>
            <a:r>
              <a:rPr lang="en-US" altLang="en-US" dirty="0"/>
              <a:t> the data set!</a:t>
            </a:r>
          </a:p>
          <a:p>
            <a:r>
              <a:rPr lang="en-US" altLang="en-US" dirty="0">
                <a:solidFill>
                  <a:schemeClr val="tx2">
                    <a:lumMod val="90000"/>
                  </a:schemeClr>
                </a:solidFill>
              </a:rPr>
              <a:t>Skewed</a:t>
            </a:r>
            <a:r>
              <a:rPr lang="en-US" altLang="en-US" dirty="0"/>
              <a:t> data is asymmetrical and influences which measure of central tendency should be used</a:t>
            </a:r>
          </a:p>
          <a:p>
            <a:endParaRPr lang="en-US" altLang="en-US" dirty="0"/>
          </a:p>
          <a:p>
            <a:endParaRPr lang="en-US" dirty="0"/>
          </a:p>
        </p:txBody>
      </p:sp>
      <p:sp>
        <p:nvSpPr>
          <p:cNvPr id="3" name="Title 2">
            <a:extLst>
              <a:ext uri="{FF2B5EF4-FFF2-40B4-BE49-F238E27FC236}">
                <a16:creationId xmlns:a16="http://schemas.microsoft.com/office/drawing/2014/main" id="{8A5FD0B8-081D-4941-89C6-587A0AE859B7}"/>
              </a:ext>
            </a:extLst>
          </p:cNvPr>
          <p:cNvSpPr>
            <a:spLocks noGrp="1"/>
          </p:cNvSpPr>
          <p:nvPr>
            <p:ph type="title"/>
          </p:nvPr>
        </p:nvSpPr>
        <p:spPr>
          <a:xfrm>
            <a:off x="777239" y="5257800"/>
            <a:ext cx="7543800" cy="914400"/>
          </a:xfrm>
        </p:spPr>
        <p:txBody>
          <a:bodyPr/>
          <a:lstStyle/>
          <a:p>
            <a:r>
              <a:rPr lang="en-US" dirty="0"/>
              <a:t>Skewed data</a:t>
            </a:r>
          </a:p>
        </p:txBody>
      </p:sp>
      <p:pic>
        <p:nvPicPr>
          <p:cNvPr id="4" name="Picture 7">
            <a:extLst>
              <a:ext uri="{FF2B5EF4-FFF2-40B4-BE49-F238E27FC236}">
                <a16:creationId xmlns:a16="http://schemas.microsoft.com/office/drawing/2014/main" id="{49956EB7-C725-4B1A-9FB9-C655BA991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1626" y="3276600"/>
            <a:ext cx="5915025" cy="1797576"/>
          </a:xfrm>
          <a:prstGeom prst="rect">
            <a:avLst/>
          </a:prstGeom>
          <a:noFill/>
          <a:ln w="9525">
            <a:solidFill>
              <a:srgbClr val="00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561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029200"/>
            <a:ext cx="7467600" cy="2133600"/>
          </a:xfrm>
        </p:spPr>
        <p:txBody>
          <a:bodyPr>
            <a:normAutofit/>
          </a:bodyPr>
          <a:lstStyle/>
          <a:p>
            <a:r>
              <a:rPr lang="en-US" dirty="0"/>
              <a:t>If your data set is skewed you do NOT want the mean, you want the median (could use mode but not as common)</a:t>
            </a:r>
            <a:endParaRPr lang="en-CA" dirty="0"/>
          </a:p>
        </p:txBody>
      </p:sp>
      <p:sp>
        <p:nvSpPr>
          <p:cNvPr id="2" name="Title 1"/>
          <p:cNvSpPr>
            <a:spLocks noGrp="1"/>
          </p:cNvSpPr>
          <p:nvPr>
            <p:ph type="title"/>
          </p:nvPr>
        </p:nvSpPr>
        <p:spPr>
          <a:xfrm>
            <a:off x="533400" y="304800"/>
            <a:ext cx="7543800" cy="1447800"/>
          </a:xfrm>
        </p:spPr>
        <p:txBody>
          <a:bodyPr>
            <a:normAutofit fontScale="90000"/>
          </a:bodyPr>
          <a:lstStyle/>
          <a:p>
            <a:r>
              <a:rPr lang="en-US" dirty="0"/>
              <a:t>How do you decide what you need?</a:t>
            </a:r>
            <a:endParaRPr lang="en-CA" dirty="0"/>
          </a:p>
        </p:txBody>
      </p:sp>
      <p:pic>
        <p:nvPicPr>
          <p:cNvPr id="164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82000" cy="413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6773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122BE8B-E89A-4F5B-9E7D-34C44A39A3A8}"/>
              </a:ext>
            </a:extLst>
          </p:cNvPr>
          <p:cNvSpPr>
            <a:spLocks noGrp="1"/>
          </p:cNvSpPr>
          <p:nvPr>
            <p:ph idx="1"/>
          </p:nvPr>
        </p:nvSpPr>
        <p:spPr>
          <a:xfrm>
            <a:off x="152400" y="685801"/>
            <a:ext cx="8077200" cy="3657599"/>
          </a:xfrm>
        </p:spPr>
        <p:txBody>
          <a:bodyPr>
            <a:normAutofit/>
          </a:bodyPr>
          <a:lstStyle/>
          <a:p>
            <a:r>
              <a:rPr lang="en-US" sz="2400" dirty="0"/>
              <a:t>Riley had many projects (all out of 100) and while he was in many ways a fine student, he was disorganized and would lose assignments. This meant that he had zeros when he otherwise would have a good score.</a:t>
            </a:r>
          </a:p>
          <a:p>
            <a:endParaRPr lang="en-US" sz="2400" dirty="0"/>
          </a:p>
          <a:p>
            <a:r>
              <a:rPr lang="en-US" sz="2400" dirty="0"/>
              <a:t>His teacher was tasked with reporting on his grades and discussing his progress with his parents. She is perplexed as to what would be the best way to describe his progress – help her!</a:t>
            </a:r>
          </a:p>
        </p:txBody>
      </p:sp>
      <p:sp>
        <p:nvSpPr>
          <p:cNvPr id="3" name="Title 2">
            <a:extLst>
              <a:ext uri="{FF2B5EF4-FFF2-40B4-BE49-F238E27FC236}">
                <a16:creationId xmlns:a16="http://schemas.microsoft.com/office/drawing/2014/main" id="{AF74F30C-F0FA-46A4-987C-98FD0D0AFF60}"/>
              </a:ext>
            </a:extLst>
          </p:cNvPr>
          <p:cNvSpPr>
            <a:spLocks noGrp="1"/>
          </p:cNvSpPr>
          <p:nvPr>
            <p:ph type="title"/>
          </p:nvPr>
        </p:nvSpPr>
        <p:spPr/>
        <p:txBody>
          <a:bodyPr/>
          <a:lstStyle/>
          <a:p>
            <a:r>
              <a:rPr lang="en-US" dirty="0"/>
              <a:t>Riley’s bad habits</a:t>
            </a:r>
          </a:p>
        </p:txBody>
      </p:sp>
    </p:spTree>
    <p:extLst>
      <p:ext uri="{BB962C8B-B14F-4D97-AF65-F5344CB8AC3E}">
        <p14:creationId xmlns:p14="http://schemas.microsoft.com/office/powerpoint/2010/main" val="174707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E53AB0-D517-4ED2-BAE9-3A5E26BFBCE3}"/>
              </a:ext>
            </a:extLst>
          </p:cNvPr>
          <p:cNvSpPr>
            <a:spLocks noGrp="1"/>
          </p:cNvSpPr>
          <p:nvPr>
            <p:ph idx="1"/>
          </p:nvPr>
        </p:nvSpPr>
        <p:spPr>
          <a:xfrm>
            <a:off x="777240" y="685801"/>
            <a:ext cx="7452360" cy="3657599"/>
          </a:xfrm>
        </p:spPr>
        <p:txBody>
          <a:bodyPr>
            <a:normAutofit/>
          </a:bodyPr>
          <a:lstStyle/>
          <a:p>
            <a:r>
              <a:rPr lang="en-US" sz="2800" dirty="0"/>
              <a:t>With each article, read and assess the methodology (what is good/what is dodgy?), ethics, generalizability and impact</a:t>
            </a:r>
          </a:p>
          <a:p>
            <a:endParaRPr lang="en-US" sz="2800" dirty="0"/>
          </a:p>
          <a:p>
            <a:r>
              <a:rPr lang="en-US" sz="2800" dirty="0"/>
              <a:t>Make notes of other points of interest</a:t>
            </a:r>
          </a:p>
          <a:p>
            <a:endParaRPr lang="en-US" sz="2800" dirty="0"/>
          </a:p>
          <a:p>
            <a:r>
              <a:rPr lang="en-US" sz="2800" dirty="0"/>
              <a:t>Share your article with others in your group</a:t>
            </a:r>
          </a:p>
          <a:p>
            <a:endParaRPr lang="en-US" sz="2800" dirty="0"/>
          </a:p>
        </p:txBody>
      </p:sp>
      <p:sp>
        <p:nvSpPr>
          <p:cNvPr id="3" name="Title 2">
            <a:extLst>
              <a:ext uri="{FF2B5EF4-FFF2-40B4-BE49-F238E27FC236}">
                <a16:creationId xmlns:a16="http://schemas.microsoft.com/office/drawing/2014/main" id="{69CDE9F1-6F66-4E78-9B00-C02027BCF64F}"/>
              </a:ext>
            </a:extLst>
          </p:cNvPr>
          <p:cNvSpPr>
            <a:spLocks noGrp="1"/>
          </p:cNvSpPr>
          <p:nvPr>
            <p:ph type="title"/>
          </p:nvPr>
        </p:nvSpPr>
        <p:spPr/>
        <p:txBody>
          <a:bodyPr/>
          <a:lstStyle/>
          <a:p>
            <a:r>
              <a:rPr lang="en-US" dirty="0"/>
              <a:t>Read, </a:t>
            </a:r>
            <a:r>
              <a:rPr lang="en-US" dirty="0" err="1"/>
              <a:t>analyse</a:t>
            </a:r>
            <a:r>
              <a:rPr lang="en-US" dirty="0"/>
              <a:t> and discuss</a:t>
            </a:r>
          </a:p>
        </p:txBody>
      </p:sp>
    </p:spTree>
    <p:extLst>
      <p:ext uri="{BB962C8B-B14F-4D97-AF65-F5344CB8AC3E}">
        <p14:creationId xmlns:p14="http://schemas.microsoft.com/office/powerpoint/2010/main" val="3244823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E507EE7-D4B6-4E87-9ADA-7BDF7EC0D402}"/>
              </a:ext>
            </a:extLst>
          </p:cNvPr>
          <p:cNvSpPr>
            <a:spLocks noGrp="1"/>
          </p:cNvSpPr>
          <p:nvPr>
            <p:ph idx="1"/>
          </p:nvPr>
        </p:nvSpPr>
        <p:spPr>
          <a:xfrm>
            <a:off x="457200" y="3066048"/>
            <a:ext cx="8534400" cy="3639552"/>
          </a:xfrm>
        </p:spPr>
        <p:txBody>
          <a:bodyPr>
            <a:normAutofit lnSpcReduction="10000"/>
          </a:bodyPr>
          <a:lstStyle/>
          <a:p>
            <a:r>
              <a:rPr lang="en-US" sz="2400" dirty="0"/>
              <a:t>Riley’s scores:</a:t>
            </a:r>
          </a:p>
          <a:p>
            <a:endParaRPr lang="en-US" sz="2400" dirty="0"/>
          </a:p>
          <a:p>
            <a:r>
              <a:rPr lang="en-US" sz="2400" dirty="0"/>
              <a:t>90, 95, 0, 83, 89, 0, 95, 0, 89, 0, 95</a:t>
            </a:r>
          </a:p>
          <a:p>
            <a:endParaRPr lang="en-US" sz="2400" dirty="0"/>
          </a:p>
          <a:p>
            <a:r>
              <a:rPr lang="en-US" sz="2400" dirty="0"/>
              <a:t>What should his teacher use: the mean, the mode, or the median?</a:t>
            </a:r>
          </a:p>
          <a:p>
            <a:endParaRPr lang="en-US" sz="2400" dirty="0"/>
          </a:p>
          <a:p>
            <a:r>
              <a:rPr lang="en-US" sz="2400" dirty="0"/>
              <a:t>Mean: 57.82    </a:t>
            </a:r>
            <a:r>
              <a:rPr lang="en-US" sz="2400" dirty="0">
                <a:solidFill>
                  <a:srgbClr val="FFFF00"/>
                </a:solidFill>
              </a:rPr>
              <a:t>Median</a:t>
            </a:r>
            <a:r>
              <a:rPr lang="en-US" sz="2400" dirty="0"/>
              <a:t>:  </a:t>
            </a:r>
            <a:r>
              <a:rPr lang="en-US" sz="2400" dirty="0">
                <a:solidFill>
                  <a:srgbClr val="FFFF00"/>
                </a:solidFill>
              </a:rPr>
              <a:t>89</a:t>
            </a:r>
            <a:r>
              <a:rPr lang="en-US" sz="2400" dirty="0"/>
              <a:t>     </a:t>
            </a:r>
            <a:r>
              <a:rPr lang="en-US" sz="2400" dirty="0">
                <a:solidFill>
                  <a:srgbClr val="00B050"/>
                </a:solidFill>
              </a:rPr>
              <a:t>Mode: 0</a:t>
            </a:r>
          </a:p>
          <a:p>
            <a:r>
              <a:rPr lang="en-US" sz="2400" dirty="0">
                <a:solidFill>
                  <a:srgbClr val="00B050"/>
                </a:solidFill>
              </a:rPr>
              <a:t>0, 0, 0, 0</a:t>
            </a:r>
            <a:r>
              <a:rPr lang="en-US" sz="2400" dirty="0"/>
              <a:t>, 83, </a:t>
            </a:r>
            <a:r>
              <a:rPr lang="en-US" sz="2400" dirty="0">
                <a:solidFill>
                  <a:srgbClr val="FFFF00"/>
                </a:solidFill>
              </a:rPr>
              <a:t>89</a:t>
            </a:r>
            <a:r>
              <a:rPr lang="en-US" sz="2400" dirty="0"/>
              <a:t>, 89, 90, 95, 95, 95</a:t>
            </a:r>
          </a:p>
          <a:p>
            <a:endParaRPr lang="en-US" dirty="0"/>
          </a:p>
        </p:txBody>
      </p:sp>
      <p:pic>
        <p:nvPicPr>
          <p:cNvPr id="10242" name="Picture 2" descr="Image may contain: one or more people, beard and closeup">
            <a:extLst>
              <a:ext uri="{FF2B5EF4-FFF2-40B4-BE49-F238E27FC236}">
                <a16:creationId xmlns:a16="http://schemas.microsoft.com/office/drawing/2014/main" id="{19A2683D-D932-440E-9A78-2A67DAFA72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053"/>
            <a:ext cx="36576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3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5800AF9-4649-44E1-9E0D-842DA420415E}"/>
              </a:ext>
            </a:extLst>
          </p:cNvPr>
          <p:cNvSpPr>
            <a:spLocks noGrp="1"/>
          </p:cNvSpPr>
          <p:nvPr>
            <p:ph idx="1"/>
          </p:nvPr>
        </p:nvSpPr>
        <p:spPr>
          <a:xfrm>
            <a:off x="777240" y="685801"/>
            <a:ext cx="7452360" cy="3657599"/>
          </a:xfrm>
        </p:spPr>
        <p:txBody>
          <a:bodyPr>
            <a:normAutofit/>
          </a:bodyPr>
          <a:lstStyle/>
          <a:p>
            <a:r>
              <a:rPr lang="en-US" sz="2400" dirty="0"/>
              <a:t>It is important to know how much variation there is in the data (how similar or diverse the scores are)</a:t>
            </a:r>
          </a:p>
          <a:p>
            <a:pPr lvl="1"/>
            <a:r>
              <a:rPr lang="en-US" sz="2000" dirty="0"/>
              <a:t>A mean from scores with low variability are more reliable than a mean from scores with high variability </a:t>
            </a:r>
          </a:p>
          <a:p>
            <a:endParaRPr lang="en-US" sz="2400" dirty="0"/>
          </a:p>
          <a:p>
            <a:r>
              <a:rPr lang="en-US" sz="2400" dirty="0"/>
              <a:t>The </a:t>
            </a:r>
            <a:r>
              <a:rPr lang="en-US" sz="2400" dirty="0">
                <a:solidFill>
                  <a:srgbClr val="FFFF00"/>
                </a:solidFill>
              </a:rPr>
              <a:t>range</a:t>
            </a:r>
            <a:r>
              <a:rPr lang="en-US" sz="2400" dirty="0"/>
              <a:t> is the difference between the highest and the lowest score…easily calculated but not as informative as other measures</a:t>
            </a:r>
          </a:p>
        </p:txBody>
      </p:sp>
      <p:sp>
        <p:nvSpPr>
          <p:cNvPr id="3" name="Title 2">
            <a:extLst>
              <a:ext uri="{FF2B5EF4-FFF2-40B4-BE49-F238E27FC236}">
                <a16:creationId xmlns:a16="http://schemas.microsoft.com/office/drawing/2014/main" id="{1E786705-EB0F-4245-A5A1-2755A7366E04}"/>
              </a:ext>
            </a:extLst>
          </p:cNvPr>
          <p:cNvSpPr>
            <a:spLocks noGrp="1"/>
          </p:cNvSpPr>
          <p:nvPr>
            <p:ph type="title"/>
          </p:nvPr>
        </p:nvSpPr>
        <p:spPr/>
        <p:txBody>
          <a:bodyPr/>
          <a:lstStyle/>
          <a:p>
            <a:r>
              <a:rPr lang="en-US" dirty="0"/>
              <a:t>Measures of variance: Range</a:t>
            </a:r>
          </a:p>
        </p:txBody>
      </p:sp>
    </p:spTree>
    <p:extLst>
      <p:ext uri="{BB962C8B-B14F-4D97-AF65-F5344CB8AC3E}">
        <p14:creationId xmlns:p14="http://schemas.microsoft.com/office/powerpoint/2010/main" val="67225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fade">
                                      <p:cBhvr>
                                        <p:cTn id="15"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685801"/>
            <a:ext cx="7848600" cy="3657599"/>
          </a:xfrm>
        </p:spPr>
        <p:txBody>
          <a:bodyPr>
            <a:normAutofit/>
          </a:bodyPr>
          <a:lstStyle/>
          <a:p>
            <a:r>
              <a:rPr lang="en-US" sz="2800" dirty="0"/>
              <a:t>This is essentially a measure of how much scores vary around the mean </a:t>
            </a:r>
          </a:p>
          <a:p>
            <a:r>
              <a:rPr lang="en-US" sz="2800" dirty="0"/>
              <a:t>The amount of variability impacts our ability to generalize from the data</a:t>
            </a:r>
          </a:p>
          <a:p>
            <a:pPr lvl="1"/>
            <a:r>
              <a:rPr lang="en-US" sz="2400" dirty="0"/>
              <a:t>If there is </a:t>
            </a:r>
            <a:r>
              <a:rPr lang="en-US" sz="2400" dirty="0">
                <a:solidFill>
                  <a:srgbClr val="00B050"/>
                </a:solidFill>
              </a:rPr>
              <a:t>little variation </a:t>
            </a:r>
            <a:r>
              <a:rPr lang="en-US" sz="2400" dirty="0"/>
              <a:t>in the data then the averages are </a:t>
            </a:r>
            <a:r>
              <a:rPr lang="en-US" sz="2400" dirty="0">
                <a:solidFill>
                  <a:srgbClr val="00B050"/>
                </a:solidFill>
              </a:rPr>
              <a:t>more reliable</a:t>
            </a:r>
          </a:p>
          <a:p>
            <a:pPr lvl="1"/>
            <a:r>
              <a:rPr lang="en-US" sz="2400" dirty="0"/>
              <a:t>If the scores </a:t>
            </a:r>
            <a:r>
              <a:rPr lang="en-US" sz="2400" dirty="0">
                <a:solidFill>
                  <a:srgbClr val="FF0000"/>
                </a:solidFill>
              </a:rPr>
              <a:t>vary widely</a:t>
            </a:r>
            <a:r>
              <a:rPr lang="en-US" sz="2400" dirty="0"/>
              <a:t>, then the averages are </a:t>
            </a:r>
            <a:r>
              <a:rPr lang="en-US" sz="2400" dirty="0">
                <a:solidFill>
                  <a:srgbClr val="FF0000"/>
                </a:solidFill>
              </a:rPr>
              <a:t>less </a:t>
            </a:r>
            <a:r>
              <a:rPr lang="en-US" sz="2400" dirty="0"/>
              <a:t>reliable</a:t>
            </a:r>
          </a:p>
        </p:txBody>
      </p:sp>
      <p:sp>
        <p:nvSpPr>
          <p:cNvPr id="3" name="Title 2"/>
          <p:cNvSpPr>
            <a:spLocks noGrp="1"/>
          </p:cNvSpPr>
          <p:nvPr>
            <p:ph type="title"/>
          </p:nvPr>
        </p:nvSpPr>
        <p:spPr>
          <a:xfrm>
            <a:off x="800100" y="5257799"/>
            <a:ext cx="7543800" cy="914400"/>
          </a:xfrm>
        </p:spPr>
        <p:txBody>
          <a:bodyPr/>
          <a:lstStyle/>
          <a:p>
            <a:r>
              <a:rPr lang="en-US" dirty="0"/>
              <a:t>Measures of variance: Standard Deviation</a:t>
            </a:r>
          </a:p>
        </p:txBody>
      </p:sp>
    </p:spTree>
    <p:extLst>
      <p:ext uri="{BB962C8B-B14F-4D97-AF65-F5344CB8AC3E}">
        <p14:creationId xmlns:p14="http://schemas.microsoft.com/office/powerpoint/2010/main" val="121927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idx="1"/>
          </p:nvPr>
        </p:nvSpPr>
        <p:spPr>
          <a:xfrm>
            <a:off x="685800" y="3783453"/>
            <a:ext cx="7772400" cy="480131"/>
          </a:xfrm>
        </p:spPr>
        <p:txBody>
          <a:bodyPr>
            <a:spAutoFit/>
          </a:bodyPr>
          <a:lstStyle/>
          <a:p>
            <a:pPr marL="384048" lvl="1" indent="0">
              <a:lnSpc>
                <a:spcPct val="90000"/>
              </a:lnSpc>
              <a:buNone/>
            </a:pPr>
            <a:endParaRPr lang="en-US" altLang="en-US" sz="2800" dirty="0"/>
          </a:p>
        </p:txBody>
      </p:sp>
      <p:sp>
        <p:nvSpPr>
          <p:cNvPr id="94211" name="Rectangle 3"/>
          <p:cNvSpPr>
            <a:spLocks noGrp="1" noChangeArrowheads="1"/>
          </p:cNvSpPr>
          <p:nvPr>
            <p:ph type="title"/>
          </p:nvPr>
        </p:nvSpPr>
        <p:spPr>
          <a:xfrm>
            <a:off x="685800" y="-182563"/>
            <a:ext cx="7543800" cy="1219200"/>
          </a:xfrm>
        </p:spPr>
        <p:txBody>
          <a:bodyPr/>
          <a:lstStyle/>
          <a:p>
            <a:r>
              <a:rPr lang="en-US" altLang="en-US" dirty="0"/>
              <a:t>Standard Deviation</a:t>
            </a:r>
          </a:p>
        </p:txBody>
      </p:sp>
      <p:pic>
        <p:nvPicPr>
          <p:cNvPr id="3" name="Picture 2">
            <a:extLst>
              <a:ext uri="{FF2B5EF4-FFF2-40B4-BE49-F238E27FC236}">
                <a16:creationId xmlns:a16="http://schemas.microsoft.com/office/drawing/2014/main" id="{F9A068C0-6E60-4D30-8E96-8B98D4F83234}"/>
              </a:ext>
            </a:extLst>
          </p:cNvPr>
          <p:cNvPicPr>
            <a:picLocks noChangeAspect="1"/>
          </p:cNvPicPr>
          <p:nvPr/>
        </p:nvPicPr>
        <p:blipFill>
          <a:blip r:embed="rId3"/>
          <a:stretch>
            <a:fillRect/>
          </a:stretch>
        </p:blipFill>
        <p:spPr>
          <a:xfrm>
            <a:off x="0" y="915453"/>
            <a:ext cx="9145622" cy="5942547"/>
          </a:xfrm>
          <a:prstGeom prst="rect">
            <a:avLst/>
          </a:prstGeom>
        </p:spPr>
      </p:pic>
    </p:spTree>
    <p:extLst>
      <p:ext uri="{BB962C8B-B14F-4D97-AF65-F5344CB8AC3E}">
        <p14:creationId xmlns:p14="http://schemas.microsoft.com/office/powerpoint/2010/main" val="3844993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722243" y="5334000"/>
            <a:ext cx="7543800" cy="914400"/>
          </a:xfrm>
        </p:spPr>
        <p:txBody>
          <a:bodyPr/>
          <a:lstStyle/>
          <a:p>
            <a:r>
              <a:rPr lang="en-US" dirty="0"/>
              <a:t>Normal curve</a:t>
            </a:r>
          </a:p>
        </p:txBody>
      </p:sp>
      <p:pic>
        <p:nvPicPr>
          <p:cNvPr id="4" name="Picture 3">
            <a:extLst>
              <a:ext uri="{FF2B5EF4-FFF2-40B4-BE49-F238E27FC236}">
                <a16:creationId xmlns:a16="http://schemas.microsoft.com/office/drawing/2014/main" id="{ABD0D496-D868-411D-9604-9C4AD900EA28}"/>
              </a:ext>
            </a:extLst>
          </p:cNvPr>
          <p:cNvPicPr>
            <a:picLocks noChangeAspect="1"/>
          </p:cNvPicPr>
          <p:nvPr/>
        </p:nvPicPr>
        <p:blipFill>
          <a:blip r:embed="rId2"/>
          <a:stretch>
            <a:fillRect/>
          </a:stretch>
        </p:blipFill>
        <p:spPr>
          <a:xfrm>
            <a:off x="0" y="0"/>
            <a:ext cx="9143999" cy="5295687"/>
          </a:xfrm>
          <a:prstGeom prst="rect">
            <a:avLst/>
          </a:prstGeom>
        </p:spPr>
      </p:pic>
    </p:spTree>
    <p:extLst>
      <p:ext uri="{BB962C8B-B14F-4D97-AF65-F5344CB8AC3E}">
        <p14:creationId xmlns:p14="http://schemas.microsoft.com/office/powerpoint/2010/main" val="312365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7240" y="685801"/>
            <a:ext cx="7452360" cy="4724399"/>
          </a:xfrm>
        </p:spPr>
        <p:txBody>
          <a:bodyPr>
            <a:normAutofit/>
          </a:bodyPr>
          <a:lstStyle/>
          <a:p>
            <a:r>
              <a:rPr lang="en-US" sz="2800" dirty="0">
                <a:effectLst/>
              </a:rPr>
              <a:t>With Inferential statistics we are trying to reach conclusions that go beyond the immediate data (</a:t>
            </a:r>
            <a:r>
              <a:rPr lang="en-US" sz="2800" i="1" dirty="0">
                <a:effectLst/>
              </a:rPr>
              <a:t>we are inferring</a:t>
            </a:r>
            <a:r>
              <a:rPr lang="en-US" sz="2800" dirty="0">
                <a:effectLst/>
              </a:rPr>
              <a:t>) – we infer the probability of something being true for a population from a the sample data</a:t>
            </a:r>
          </a:p>
          <a:p>
            <a:r>
              <a:rPr lang="en-US" sz="2400" dirty="0">
                <a:effectLst/>
              </a:rPr>
              <a:t>Hence why</a:t>
            </a:r>
          </a:p>
          <a:p>
            <a:pPr lvl="1"/>
            <a:r>
              <a:rPr lang="en-US" sz="2400" dirty="0">
                <a:effectLst/>
              </a:rPr>
              <a:t>Representative samples are better than biased samples</a:t>
            </a:r>
          </a:p>
          <a:p>
            <a:pPr lvl="1"/>
            <a:r>
              <a:rPr lang="en-US" sz="2400" dirty="0">
                <a:effectLst/>
              </a:rPr>
              <a:t>Less variable observations are more reliable than those that are more variable</a:t>
            </a:r>
          </a:p>
          <a:p>
            <a:pPr lvl="1"/>
            <a:r>
              <a:rPr lang="en-US" sz="2400" dirty="0">
                <a:effectLst/>
              </a:rPr>
              <a:t>More cases are better than fewer</a:t>
            </a:r>
          </a:p>
          <a:p>
            <a:endParaRPr lang="en-US" dirty="0">
              <a:effectLst/>
            </a:endParaRPr>
          </a:p>
        </p:txBody>
      </p:sp>
      <p:sp>
        <p:nvSpPr>
          <p:cNvPr id="3" name="Title 2"/>
          <p:cNvSpPr>
            <a:spLocks noGrp="1"/>
          </p:cNvSpPr>
          <p:nvPr>
            <p:ph type="title"/>
          </p:nvPr>
        </p:nvSpPr>
        <p:spPr>
          <a:xfrm>
            <a:off x="786865" y="5410200"/>
            <a:ext cx="7543800" cy="914400"/>
          </a:xfrm>
        </p:spPr>
        <p:txBody>
          <a:bodyPr/>
          <a:lstStyle/>
          <a:p>
            <a:r>
              <a:rPr lang="en-US" dirty="0"/>
              <a:t>Inferential Statistics</a:t>
            </a:r>
            <a:endParaRPr lang="en-CA" dirty="0"/>
          </a:p>
        </p:txBody>
      </p:sp>
    </p:spTree>
    <p:extLst>
      <p:ext uri="{BB962C8B-B14F-4D97-AF65-F5344CB8AC3E}">
        <p14:creationId xmlns:p14="http://schemas.microsoft.com/office/powerpoint/2010/main" val="403620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39FD84-B993-454E-B09A-D6F13E09CBAF}"/>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F0A40DC-0EF2-4CB2-B7BB-A245BECC376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EB9562F3-4C1C-4D21-96F5-0C0F4258A6C6}"/>
              </a:ext>
            </a:extLst>
          </p:cNvPr>
          <p:cNvPicPr>
            <a:picLocks noChangeAspect="1"/>
          </p:cNvPicPr>
          <p:nvPr/>
        </p:nvPicPr>
        <p:blipFill>
          <a:blip r:embed="rId2"/>
          <a:stretch>
            <a:fillRect/>
          </a:stretch>
        </p:blipFill>
        <p:spPr>
          <a:xfrm>
            <a:off x="457200" y="533400"/>
            <a:ext cx="7909560" cy="5863984"/>
          </a:xfrm>
          <a:prstGeom prst="rect">
            <a:avLst/>
          </a:prstGeom>
        </p:spPr>
      </p:pic>
    </p:spTree>
    <p:extLst>
      <p:ext uri="{BB962C8B-B14F-4D97-AF65-F5344CB8AC3E}">
        <p14:creationId xmlns:p14="http://schemas.microsoft.com/office/powerpoint/2010/main" val="1571206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Significance</a:t>
            </a:r>
            <a:endParaRPr lang="en-CA" dirty="0"/>
          </a:p>
        </p:txBody>
      </p:sp>
      <p:sp>
        <p:nvSpPr>
          <p:cNvPr id="3" name="Content Placeholder 2"/>
          <p:cNvSpPr>
            <a:spLocks noGrp="1"/>
          </p:cNvSpPr>
          <p:nvPr>
            <p:ph idx="1"/>
          </p:nvPr>
        </p:nvSpPr>
        <p:spPr>
          <a:xfrm>
            <a:off x="777240" y="685801"/>
            <a:ext cx="7452360" cy="4190999"/>
          </a:xfrm>
        </p:spPr>
        <p:txBody>
          <a:bodyPr>
            <a:normAutofit/>
          </a:bodyPr>
          <a:lstStyle/>
          <a:p>
            <a:r>
              <a:rPr lang="en-US" sz="2800" dirty="0"/>
              <a:t>Statistical significance</a:t>
            </a:r>
          </a:p>
          <a:p>
            <a:pPr lvl="1"/>
            <a:r>
              <a:rPr lang="en-US" sz="2400" dirty="0"/>
              <a:t>The  likelihood that a result or relationship is caused by something other than mere random chance</a:t>
            </a:r>
          </a:p>
          <a:p>
            <a:pPr lvl="1"/>
            <a:r>
              <a:rPr lang="en-US" sz="2400" dirty="0"/>
              <a:t>We accept odds of 5 out of 100 that an observed result is due to chance as the standard (less than 5% chance)</a:t>
            </a:r>
            <a:endParaRPr lang="en-CA" sz="2400" dirty="0"/>
          </a:p>
        </p:txBody>
      </p:sp>
      <p:pic>
        <p:nvPicPr>
          <p:cNvPr id="11266" name="Picture 2" descr="Image result for random chance">
            <a:extLst>
              <a:ext uri="{FF2B5EF4-FFF2-40B4-BE49-F238E27FC236}">
                <a16:creationId xmlns:a16="http://schemas.microsoft.com/office/drawing/2014/main" id="{DE531871-52C0-4882-87C1-ADF37D542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114800"/>
            <a:ext cx="2514600"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33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715000"/>
            <a:ext cx="8001000" cy="685800"/>
          </a:xfrm>
        </p:spPr>
        <p:txBody>
          <a:bodyPr>
            <a:noAutofit/>
          </a:bodyPr>
          <a:lstStyle/>
          <a:p>
            <a:r>
              <a:rPr lang="en-US" sz="2700" dirty="0"/>
              <a:t>Hypothesis: Birth order affects intelligence scores, specifically older siblings score higher than younger siblings</a:t>
            </a:r>
            <a:endParaRPr lang="en-CA" sz="2700" dirty="0"/>
          </a:p>
        </p:txBody>
      </p:sp>
      <p:sp>
        <p:nvSpPr>
          <p:cNvPr id="3" name="Content Placeholder 2"/>
          <p:cNvSpPr>
            <a:spLocks noGrp="1"/>
          </p:cNvSpPr>
          <p:nvPr>
            <p:ph idx="1"/>
          </p:nvPr>
        </p:nvSpPr>
        <p:spPr>
          <a:xfrm>
            <a:off x="457200" y="8802"/>
            <a:ext cx="7385539" cy="2743199"/>
          </a:xfrm>
        </p:spPr>
        <p:txBody>
          <a:bodyPr>
            <a:normAutofit/>
          </a:bodyPr>
          <a:lstStyle/>
          <a:p>
            <a:r>
              <a:rPr lang="en-US" dirty="0"/>
              <a:t>We give the WISC to 100 randomly selected pairs of siblings </a:t>
            </a:r>
          </a:p>
          <a:p>
            <a:endParaRPr lang="en-US" dirty="0"/>
          </a:p>
          <a:p>
            <a:endParaRPr lang="en-CA" dirty="0"/>
          </a:p>
        </p:txBody>
      </p:sp>
      <p:pic>
        <p:nvPicPr>
          <p:cNvPr id="6" name="Picture 2" descr="Image result for wisc">
            <a:extLst>
              <a:ext uri="{FF2B5EF4-FFF2-40B4-BE49-F238E27FC236}">
                <a16:creationId xmlns:a16="http://schemas.microsoft.com/office/drawing/2014/main" id="{EB7D0D82-14C3-4847-BAB2-80AD4BB7B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143000"/>
            <a:ext cx="6048375" cy="3782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847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85801"/>
            <a:ext cx="7696200" cy="4190999"/>
          </a:xfrm>
        </p:spPr>
        <p:txBody>
          <a:bodyPr/>
          <a:lstStyle/>
          <a:p>
            <a:r>
              <a:rPr lang="en-US" sz="2400" dirty="0"/>
              <a:t>If, in 5 or more of the 100  pairs  the younger siblings score as high or  higher than the older, we reject the hypothesis as false</a:t>
            </a:r>
          </a:p>
          <a:p>
            <a:endParaRPr lang="en-US" sz="2400" dirty="0"/>
          </a:p>
          <a:p>
            <a:endParaRPr lang="en-US" sz="2400" dirty="0"/>
          </a:p>
          <a:p>
            <a:r>
              <a:rPr lang="en-US" sz="2400" dirty="0"/>
              <a:t>If, on the other hand, in 2 or more of the 100 pairs of siblings, the younger sibling scored as high or higher than the older sibling then that would be significant</a:t>
            </a:r>
          </a:p>
          <a:p>
            <a:pPr lvl="1"/>
            <a:r>
              <a:rPr lang="en-US" sz="2000" dirty="0"/>
              <a:t>(this is where the older siblings scored higher than the younger siblings  98 times out of 100)</a:t>
            </a:r>
          </a:p>
          <a:p>
            <a:endParaRPr lang="en-US" dirty="0"/>
          </a:p>
        </p:txBody>
      </p:sp>
      <p:sp>
        <p:nvSpPr>
          <p:cNvPr id="3" name="Title 2"/>
          <p:cNvSpPr>
            <a:spLocks noGrp="1"/>
          </p:cNvSpPr>
          <p:nvPr>
            <p:ph type="title"/>
          </p:nvPr>
        </p:nvSpPr>
        <p:spPr>
          <a:xfrm>
            <a:off x="914400" y="5562600"/>
            <a:ext cx="7543800" cy="914400"/>
          </a:xfrm>
        </p:spPr>
        <p:txBody>
          <a:bodyPr/>
          <a:lstStyle/>
          <a:p>
            <a:r>
              <a:rPr lang="en-US" sz="4400" dirty="0"/>
              <a:t>Statistical significance is not the same thing as importance</a:t>
            </a:r>
          </a:p>
        </p:txBody>
      </p:sp>
    </p:spTree>
    <p:extLst>
      <p:ext uri="{BB962C8B-B14F-4D97-AF65-F5344CB8AC3E}">
        <p14:creationId xmlns:p14="http://schemas.microsoft.com/office/powerpoint/2010/main" val="2707361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C95F6EA-2B14-45F6-9381-894B062921FB}"/>
              </a:ext>
            </a:extLst>
          </p:cNvPr>
          <p:cNvSpPr>
            <a:spLocks noGrp="1"/>
          </p:cNvSpPr>
          <p:nvPr>
            <p:ph idx="1"/>
          </p:nvPr>
        </p:nvSpPr>
        <p:spPr>
          <a:xfrm>
            <a:off x="228600" y="685800"/>
            <a:ext cx="8153400" cy="3657599"/>
          </a:xfrm>
        </p:spPr>
        <p:txBody>
          <a:bodyPr>
            <a:normAutofit fontScale="92500"/>
          </a:bodyPr>
          <a:lstStyle/>
          <a:p>
            <a:r>
              <a:rPr lang="en-US" sz="2400" dirty="0"/>
              <a:t>What differences did you note between the different studies? How would you categorize them (old/new)?</a:t>
            </a:r>
          </a:p>
          <a:p>
            <a:r>
              <a:rPr lang="en-US" sz="2400" dirty="0"/>
              <a:t> </a:t>
            </a:r>
          </a:p>
          <a:p>
            <a:r>
              <a:rPr lang="en-US" sz="2400" dirty="0"/>
              <a:t>What values do you see/are revealed through the passage of time and cultural change?</a:t>
            </a:r>
          </a:p>
          <a:p>
            <a:endParaRPr lang="en-US" sz="2400" dirty="0"/>
          </a:p>
          <a:p>
            <a:r>
              <a:rPr lang="en-US" sz="2400" dirty="0"/>
              <a:t>If you were to research the same concepts under investigation in the ‘Robber’s Cave’ and in the ‘Beauty Becomes a Social Problem’ studies, how would you go about it?</a:t>
            </a:r>
          </a:p>
          <a:p>
            <a:endParaRPr lang="en-US" dirty="0"/>
          </a:p>
          <a:p>
            <a:endParaRPr lang="en-US" dirty="0"/>
          </a:p>
        </p:txBody>
      </p:sp>
      <p:sp>
        <p:nvSpPr>
          <p:cNvPr id="3" name="Title 2">
            <a:extLst>
              <a:ext uri="{FF2B5EF4-FFF2-40B4-BE49-F238E27FC236}">
                <a16:creationId xmlns:a16="http://schemas.microsoft.com/office/drawing/2014/main" id="{6924BFDB-03E8-4CBE-AED2-B70FA247FD3D}"/>
              </a:ext>
            </a:extLst>
          </p:cNvPr>
          <p:cNvSpPr>
            <a:spLocks noGrp="1"/>
          </p:cNvSpPr>
          <p:nvPr>
            <p:ph type="title"/>
          </p:nvPr>
        </p:nvSpPr>
        <p:spPr/>
        <p:txBody>
          <a:bodyPr/>
          <a:lstStyle/>
          <a:p>
            <a:r>
              <a:rPr lang="en-US" dirty="0"/>
              <a:t>Larger discussion</a:t>
            </a:r>
          </a:p>
        </p:txBody>
      </p:sp>
    </p:spTree>
    <p:extLst>
      <p:ext uri="{BB962C8B-B14F-4D97-AF65-F5344CB8AC3E}">
        <p14:creationId xmlns:p14="http://schemas.microsoft.com/office/powerpoint/2010/main" val="18580796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05AC3BD-EF52-40D3-A2B6-83A3497A38DD}"/>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CC3A48F0-B408-4639-9596-F64577472AF3}"/>
              </a:ext>
            </a:extLst>
          </p:cNvPr>
          <p:cNvSpPr>
            <a:spLocks noGrp="1"/>
          </p:cNvSpPr>
          <p:nvPr>
            <p:ph type="title"/>
          </p:nvPr>
        </p:nvSpPr>
        <p:spPr>
          <a:xfrm>
            <a:off x="800100" y="5291137"/>
            <a:ext cx="7543800" cy="914400"/>
          </a:xfrm>
        </p:spPr>
        <p:txBody>
          <a:bodyPr/>
          <a:lstStyle/>
          <a:p>
            <a:br>
              <a:rPr lang="en-US" dirty="0"/>
            </a:br>
            <a:r>
              <a:rPr lang="en-US" dirty="0"/>
              <a:t>Let’s go back to our </a:t>
            </a:r>
            <a:r>
              <a:rPr lang="en-US" dirty="0" err="1"/>
              <a:t>ACh</a:t>
            </a:r>
            <a:r>
              <a:rPr lang="en-US" dirty="0"/>
              <a:t> study to practice!!!</a:t>
            </a:r>
          </a:p>
        </p:txBody>
      </p:sp>
      <p:pic>
        <p:nvPicPr>
          <p:cNvPr id="4" name="Picture 3">
            <a:extLst>
              <a:ext uri="{FF2B5EF4-FFF2-40B4-BE49-F238E27FC236}">
                <a16:creationId xmlns:a16="http://schemas.microsoft.com/office/drawing/2014/main" id="{7AA346F5-355B-4A59-A7F2-4152E0896A2F}"/>
              </a:ext>
            </a:extLst>
          </p:cNvPr>
          <p:cNvPicPr>
            <a:picLocks noChangeAspect="1"/>
          </p:cNvPicPr>
          <p:nvPr/>
        </p:nvPicPr>
        <p:blipFill>
          <a:blip r:embed="rId2"/>
          <a:stretch>
            <a:fillRect/>
          </a:stretch>
        </p:blipFill>
        <p:spPr>
          <a:xfrm>
            <a:off x="3345569" y="119063"/>
            <a:ext cx="4803820" cy="4224338"/>
          </a:xfrm>
          <a:prstGeom prst="rect">
            <a:avLst/>
          </a:prstGeom>
        </p:spPr>
      </p:pic>
    </p:spTree>
    <p:extLst>
      <p:ext uri="{BB962C8B-B14F-4D97-AF65-F5344CB8AC3E}">
        <p14:creationId xmlns:p14="http://schemas.microsoft.com/office/powerpoint/2010/main" val="979777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B815E9B-58BB-4B7C-8B79-A7B3C9B8F6A3}"/>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9A0B3670-1E03-4EA9-B285-8545915D0C8B}"/>
              </a:ext>
            </a:extLst>
          </p:cNvPr>
          <p:cNvSpPr>
            <a:spLocks noGrp="1"/>
          </p:cNvSpPr>
          <p:nvPr>
            <p:ph type="title"/>
          </p:nvPr>
        </p:nvSpPr>
        <p:spPr/>
        <p:txBody>
          <a:bodyPr/>
          <a:lstStyle/>
          <a:p>
            <a:r>
              <a:rPr lang="en-US" dirty="0"/>
              <a:t>A test is more than meets the eye</a:t>
            </a:r>
          </a:p>
        </p:txBody>
      </p:sp>
    </p:spTree>
    <p:extLst>
      <p:ext uri="{BB962C8B-B14F-4D97-AF65-F5344CB8AC3E}">
        <p14:creationId xmlns:p14="http://schemas.microsoft.com/office/powerpoint/2010/main" val="654542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CB64-9224-450B-A580-D3E5C1EA17D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EF0D82-8498-4F9F-8BFF-AFCE9A2BFC05}"/>
              </a:ext>
            </a:extLst>
          </p:cNvPr>
          <p:cNvSpPr>
            <a:spLocks noGrp="1"/>
          </p:cNvSpPr>
          <p:nvPr>
            <p:ph sz="quarter" idx="13"/>
          </p:nvPr>
        </p:nvSpPr>
        <p:spPr/>
        <p:txBody>
          <a:bodyPr/>
          <a:lstStyle/>
          <a:p>
            <a:endParaRPr lang="en-US"/>
          </a:p>
        </p:txBody>
      </p:sp>
      <p:sp>
        <p:nvSpPr>
          <p:cNvPr id="4" name="Content Placeholder 3">
            <a:extLst>
              <a:ext uri="{FF2B5EF4-FFF2-40B4-BE49-F238E27FC236}">
                <a16:creationId xmlns:a16="http://schemas.microsoft.com/office/drawing/2014/main" id="{464D3A01-3FEF-4221-BDEA-69DDC6CBA733}"/>
              </a:ext>
            </a:extLst>
          </p:cNvPr>
          <p:cNvSpPr>
            <a:spLocks noGrp="1"/>
          </p:cNvSpPr>
          <p:nvPr>
            <p:ph sz="quarter" idx="14"/>
          </p:nvPr>
        </p:nvSpPr>
        <p:spPr/>
        <p:txBody>
          <a:bodyPr/>
          <a:lstStyle/>
          <a:p>
            <a:endParaRPr lang="en-US"/>
          </a:p>
        </p:txBody>
      </p:sp>
      <p:sp>
        <p:nvSpPr>
          <p:cNvPr id="5" name="Rectangle 4">
            <a:extLst>
              <a:ext uri="{FF2B5EF4-FFF2-40B4-BE49-F238E27FC236}">
                <a16:creationId xmlns:a16="http://schemas.microsoft.com/office/drawing/2014/main" id="{1D46289F-72BB-4F9F-A52F-CF616AEC71A8}"/>
              </a:ext>
            </a:extLst>
          </p:cNvPr>
          <p:cNvSpPr/>
          <p:nvPr/>
        </p:nvSpPr>
        <p:spPr>
          <a:xfrm>
            <a:off x="567881" y="351157"/>
            <a:ext cx="8157367" cy="615327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anxiety graph performance">
            <a:extLst>
              <a:ext uri="{FF2B5EF4-FFF2-40B4-BE49-F238E27FC236}">
                <a16:creationId xmlns:a16="http://schemas.microsoft.com/office/drawing/2014/main" id="{84B2029A-0C54-4E56-B0F0-EE6DD27E4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907" y="1315593"/>
            <a:ext cx="8237313" cy="447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8162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0CF9C-E8BB-41B6-9B02-75879BA905A4}"/>
              </a:ext>
            </a:extLst>
          </p:cNvPr>
          <p:cNvSpPr>
            <a:spLocks noGrp="1"/>
          </p:cNvSpPr>
          <p:nvPr>
            <p:ph type="title"/>
          </p:nvPr>
        </p:nvSpPr>
        <p:spPr>
          <a:xfrm>
            <a:off x="304800" y="4876800"/>
            <a:ext cx="8610600" cy="1371600"/>
          </a:xfrm>
        </p:spPr>
        <p:txBody>
          <a:bodyPr/>
          <a:lstStyle/>
          <a:p>
            <a:r>
              <a:rPr lang="en-US" dirty="0"/>
              <a:t>An experiment to remember…</a:t>
            </a:r>
          </a:p>
        </p:txBody>
      </p:sp>
      <p:sp>
        <p:nvSpPr>
          <p:cNvPr id="3" name="Content Placeholder 2">
            <a:extLst>
              <a:ext uri="{FF2B5EF4-FFF2-40B4-BE49-F238E27FC236}">
                <a16:creationId xmlns:a16="http://schemas.microsoft.com/office/drawing/2014/main" id="{2854F02D-AFDD-4422-B4D8-C133011F42BB}"/>
              </a:ext>
            </a:extLst>
          </p:cNvPr>
          <p:cNvSpPr>
            <a:spLocks noGrp="1"/>
          </p:cNvSpPr>
          <p:nvPr>
            <p:ph sz="quarter" idx="13"/>
          </p:nvPr>
        </p:nvSpPr>
        <p:spPr>
          <a:xfrm>
            <a:off x="304800" y="658368"/>
            <a:ext cx="4312920" cy="3913632"/>
          </a:xfrm>
        </p:spPr>
        <p:txBody>
          <a:bodyPr>
            <a:normAutofit/>
          </a:bodyPr>
          <a:lstStyle/>
          <a:p>
            <a:pPr marL="18288" indent="0">
              <a:buNone/>
            </a:pPr>
            <a:r>
              <a:rPr lang="en-US" sz="2400" dirty="0"/>
              <a:t>Victor </a:t>
            </a:r>
            <a:r>
              <a:rPr lang="en-US" sz="2400" dirty="0" err="1"/>
              <a:t>Benassi</a:t>
            </a:r>
            <a:r>
              <a:rPr lang="en-US" sz="2400" dirty="0"/>
              <a:t> gave his college </a:t>
            </a:r>
            <a:r>
              <a:rPr lang="en-US" sz="2400" dirty="0" err="1"/>
              <a:t>psyc</a:t>
            </a:r>
            <a:r>
              <a:rPr lang="en-US" sz="2400" dirty="0"/>
              <a:t> students frequent in-class quizzes.</a:t>
            </a:r>
          </a:p>
          <a:p>
            <a:pPr marL="18288" indent="0">
              <a:buNone/>
            </a:pPr>
            <a:endParaRPr lang="en-US" sz="2400" dirty="0"/>
          </a:p>
          <a:p>
            <a:pPr marL="18288" indent="0">
              <a:buNone/>
            </a:pPr>
            <a:r>
              <a:rPr lang="en-US" sz="2400" dirty="0"/>
              <a:t>Some had questions and answers (</a:t>
            </a:r>
            <a:r>
              <a:rPr lang="en-US" sz="2400" i="1" dirty="0"/>
              <a:t>review</a:t>
            </a:r>
            <a:r>
              <a:rPr lang="en-US" sz="2400" dirty="0"/>
              <a:t>) while others required students to produce the answers (</a:t>
            </a:r>
            <a:r>
              <a:rPr lang="en-US" sz="2400" i="1" dirty="0"/>
              <a:t>self-testing</a:t>
            </a:r>
            <a:r>
              <a:rPr lang="en-US" sz="2400" dirty="0"/>
              <a:t>)</a:t>
            </a:r>
          </a:p>
        </p:txBody>
      </p:sp>
      <p:sp>
        <p:nvSpPr>
          <p:cNvPr id="4" name="Content Placeholder 3">
            <a:extLst>
              <a:ext uri="{FF2B5EF4-FFF2-40B4-BE49-F238E27FC236}">
                <a16:creationId xmlns:a16="http://schemas.microsoft.com/office/drawing/2014/main" id="{DA1F1B88-6ABE-4784-994A-73289DFE8814}"/>
              </a:ext>
            </a:extLst>
          </p:cNvPr>
          <p:cNvSpPr>
            <a:spLocks noGrp="1"/>
          </p:cNvSpPr>
          <p:nvPr>
            <p:ph sz="quarter" idx="14"/>
          </p:nvPr>
        </p:nvSpPr>
        <p:spPr>
          <a:xfrm>
            <a:off x="4617720" y="658368"/>
            <a:ext cx="4297680" cy="3432175"/>
          </a:xfrm>
        </p:spPr>
        <p:txBody>
          <a:bodyPr>
            <a:normAutofit/>
          </a:bodyPr>
          <a:lstStyle/>
          <a:p>
            <a:r>
              <a:rPr lang="en-US" sz="2800" dirty="0"/>
              <a:t>Weeks later on the final exam, the students did much better on the material that was self-testing (75% correct) rather than mere review (51% correct)</a:t>
            </a:r>
          </a:p>
        </p:txBody>
      </p:sp>
    </p:spTree>
    <p:extLst>
      <p:ext uri="{BB962C8B-B14F-4D97-AF65-F5344CB8AC3E}">
        <p14:creationId xmlns:p14="http://schemas.microsoft.com/office/powerpoint/2010/main" val="428474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Statistics!!!</a:t>
            </a:r>
            <a:endParaRPr lang="en-CA" dirty="0"/>
          </a:p>
        </p:txBody>
      </p:sp>
      <p:sp>
        <p:nvSpPr>
          <p:cNvPr id="3" name="Subtitle 2"/>
          <p:cNvSpPr>
            <a:spLocks noGrp="1"/>
          </p:cNvSpPr>
          <p:nvPr>
            <p:ph type="subTitle" idx="1"/>
          </p:nvPr>
        </p:nvSpPr>
        <p:spPr/>
        <p:txBody>
          <a:bodyPr/>
          <a:lstStyle/>
          <a:p>
            <a:r>
              <a:rPr lang="en-US" dirty="0"/>
              <a:t>The meanest part of AP Psychology</a:t>
            </a:r>
            <a:endParaRPr lang="en-CA" dirty="0"/>
          </a:p>
        </p:txBody>
      </p:sp>
    </p:spTree>
    <p:extLst>
      <p:ext uri="{BB962C8B-B14F-4D97-AF65-F5344CB8AC3E}">
        <p14:creationId xmlns:p14="http://schemas.microsoft.com/office/powerpoint/2010/main" val="3293256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804A72C-B27E-4725-99DE-08699B0B1A72}"/>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CB3B71D4-1C0E-4ECD-9203-D522169E36C9}"/>
              </a:ext>
            </a:extLst>
          </p:cNvPr>
          <p:cNvSpPr>
            <a:spLocks noGrp="1"/>
          </p:cNvSpPr>
          <p:nvPr>
            <p:ph type="title"/>
          </p:nvPr>
        </p:nvSpPr>
        <p:spPr/>
        <p:txBody>
          <a:bodyPr/>
          <a:lstStyle/>
          <a:p>
            <a:endParaRPr lang="en-US"/>
          </a:p>
        </p:txBody>
      </p:sp>
      <p:pic>
        <p:nvPicPr>
          <p:cNvPr id="5122" name="Picture 2" descr="Image result for pregnancy unhappy">
            <a:extLst>
              <a:ext uri="{FF2B5EF4-FFF2-40B4-BE49-F238E27FC236}">
                <a16:creationId xmlns:a16="http://schemas.microsoft.com/office/drawing/2014/main" id="{99C2C96D-EA64-493C-8FFE-0A349BE7F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 y="1143000"/>
            <a:ext cx="81153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47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sp>
        <p:nvSpPr>
          <p:cNvPr id="2" name="Title 1"/>
          <p:cNvSpPr>
            <a:spLocks noGrp="1"/>
          </p:cNvSpPr>
          <p:nvPr>
            <p:ph type="title"/>
          </p:nvPr>
        </p:nvSpPr>
        <p:spPr/>
        <p:txBody>
          <a:bodyPr/>
          <a:lstStyle/>
          <a:p>
            <a:endParaRPr lang="en-CA"/>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2475"/>
            <a:ext cx="7848599" cy="673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4387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6D8D56-6F9F-4D21-81EE-3B3DE6EFAD0F}"/>
              </a:ext>
            </a:extLst>
          </p:cNvPr>
          <p:cNvSpPr>
            <a:spLocks noGrp="1"/>
          </p:cNvSpPr>
          <p:nvPr>
            <p:ph type="body" idx="1"/>
          </p:nvPr>
        </p:nvSpPr>
        <p:spPr/>
        <p:txBody>
          <a:bodyPr/>
          <a:lstStyle/>
          <a:p>
            <a:r>
              <a:rPr lang="en-US" sz="2800" dirty="0"/>
              <a:t>Qualitative</a:t>
            </a:r>
          </a:p>
        </p:txBody>
      </p:sp>
      <p:sp>
        <p:nvSpPr>
          <p:cNvPr id="3" name="Content Placeholder 2">
            <a:extLst>
              <a:ext uri="{FF2B5EF4-FFF2-40B4-BE49-F238E27FC236}">
                <a16:creationId xmlns:a16="http://schemas.microsoft.com/office/drawing/2014/main" id="{DF07CE9C-9521-45C5-B41E-85066B1581CE}"/>
              </a:ext>
            </a:extLst>
          </p:cNvPr>
          <p:cNvSpPr>
            <a:spLocks noGrp="1"/>
          </p:cNvSpPr>
          <p:nvPr>
            <p:ph sz="half" idx="2"/>
          </p:nvPr>
        </p:nvSpPr>
        <p:spPr>
          <a:xfrm>
            <a:off x="609600" y="1371600"/>
            <a:ext cx="4011168" cy="4876800"/>
          </a:xfrm>
        </p:spPr>
        <p:txBody>
          <a:bodyPr>
            <a:normAutofit lnSpcReduction="10000"/>
          </a:bodyPr>
          <a:lstStyle/>
          <a:p>
            <a:r>
              <a:rPr lang="en-US" dirty="0">
                <a:effectLst/>
              </a:rPr>
              <a:t>People are seen as individuals and this method allows researchers to gather subjective experiences of an event. </a:t>
            </a:r>
          </a:p>
          <a:p>
            <a:r>
              <a:rPr lang="en-US" dirty="0">
                <a:effectLst/>
              </a:rPr>
              <a:t>This can provide a unique insider view of the research question </a:t>
            </a:r>
          </a:p>
          <a:p>
            <a:r>
              <a:rPr lang="en-US" dirty="0">
                <a:effectLst/>
              </a:rPr>
              <a:t>This approach is less structured than a quantitative approach so unexpected results and insights can occur.</a:t>
            </a:r>
            <a:endParaRPr lang="en-US" dirty="0"/>
          </a:p>
        </p:txBody>
      </p:sp>
      <p:sp>
        <p:nvSpPr>
          <p:cNvPr id="4" name="Text Placeholder 3">
            <a:extLst>
              <a:ext uri="{FF2B5EF4-FFF2-40B4-BE49-F238E27FC236}">
                <a16:creationId xmlns:a16="http://schemas.microsoft.com/office/drawing/2014/main" id="{0F335E63-F9B8-43B4-ADFF-D364AB445C1E}"/>
              </a:ext>
            </a:extLst>
          </p:cNvPr>
          <p:cNvSpPr>
            <a:spLocks noGrp="1"/>
          </p:cNvSpPr>
          <p:nvPr>
            <p:ph type="body" sz="quarter" idx="3"/>
          </p:nvPr>
        </p:nvSpPr>
        <p:spPr/>
        <p:txBody>
          <a:bodyPr/>
          <a:lstStyle/>
          <a:p>
            <a:r>
              <a:rPr lang="en-US" sz="2800" dirty="0"/>
              <a:t>Quantitative</a:t>
            </a:r>
          </a:p>
        </p:txBody>
      </p:sp>
      <p:sp>
        <p:nvSpPr>
          <p:cNvPr id="5" name="Content Placeholder 4">
            <a:extLst>
              <a:ext uri="{FF2B5EF4-FFF2-40B4-BE49-F238E27FC236}">
                <a16:creationId xmlns:a16="http://schemas.microsoft.com/office/drawing/2014/main" id="{1B1726F8-E369-44F6-8706-2D7296902FDF}"/>
              </a:ext>
            </a:extLst>
          </p:cNvPr>
          <p:cNvSpPr>
            <a:spLocks noGrp="1"/>
          </p:cNvSpPr>
          <p:nvPr>
            <p:ph sz="quarter" idx="4"/>
          </p:nvPr>
        </p:nvSpPr>
        <p:spPr>
          <a:xfrm>
            <a:off x="4614672" y="1371600"/>
            <a:ext cx="4148328" cy="4876800"/>
          </a:xfrm>
        </p:spPr>
        <p:txBody>
          <a:bodyPr>
            <a:normAutofit/>
          </a:bodyPr>
          <a:lstStyle/>
          <a:p>
            <a:r>
              <a:rPr lang="en-US" dirty="0">
                <a:effectLst/>
              </a:rPr>
              <a:t>It’s concise, accurate and can be strictly controlled to ensure that the results are replicable and causation is demonstrated. </a:t>
            </a:r>
          </a:p>
          <a:p>
            <a:r>
              <a:rPr lang="en-US" dirty="0">
                <a:effectLst/>
              </a:rPr>
              <a:t>Quantitative data also has predictive power -- research can be </a:t>
            </a:r>
            <a:r>
              <a:rPr lang="en-US" dirty="0" err="1">
                <a:effectLst/>
              </a:rPr>
              <a:t>generalised</a:t>
            </a:r>
            <a:r>
              <a:rPr lang="en-US" dirty="0">
                <a:effectLst/>
              </a:rPr>
              <a:t> </a:t>
            </a:r>
          </a:p>
          <a:p>
            <a:r>
              <a:rPr lang="en-US" dirty="0">
                <a:effectLst/>
              </a:rPr>
              <a:t>It can also be a lot faster and easier to </a:t>
            </a:r>
            <a:r>
              <a:rPr lang="en-US" dirty="0" err="1">
                <a:effectLst/>
              </a:rPr>
              <a:t>analyse</a:t>
            </a:r>
            <a:r>
              <a:rPr lang="en-US" dirty="0">
                <a:effectLst/>
              </a:rPr>
              <a:t> than qualitative data.</a:t>
            </a:r>
            <a:endParaRPr lang="en-US" dirty="0"/>
          </a:p>
        </p:txBody>
      </p:sp>
    </p:spTree>
    <p:extLst>
      <p:ext uri="{BB962C8B-B14F-4D97-AF65-F5344CB8AC3E}">
        <p14:creationId xmlns:p14="http://schemas.microsoft.com/office/powerpoint/2010/main" val="173589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685801"/>
            <a:ext cx="7620000" cy="5562599"/>
          </a:xfrm>
        </p:spPr>
        <p:txBody>
          <a:bodyPr>
            <a:noAutofit/>
          </a:bodyPr>
          <a:lstStyle/>
          <a:p>
            <a:r>
              <a:rPr lang="en-US" sz="2800" b="1" dirty="0">
                <a:solidFill>
                  <a:srgbClr val="00B0F0"/>
                </a:solidFill>
              </a:rPr>
              <a:t>Qualitative</a:t>
            </a:r>
            <a:r>
              <a:rPr lang="en-US" sz="2800" dirty="0"/>
              <a:t> research gathers information that is not in numerical form </a:t>
            </a:r>
          </a:p>
          <a:p>
            <a:pPr lvl="1"/>
            <a:r>
              <a:rPr lang="en-US" sz="2400" dirty="0"/>
              <a:t>diary entries, open-ended responses, unstructured interviews and unstructured observations). </a:t>
            </a:r>
          </a:p>
          <a:p>
            <a:pPr lvl="1"/>
            <a:r>
              <a:rPr lang="en-US" sz="2400" b="1" dirty="0">
                <a:solidFill>
                  <a:srgbClr val="00B0F0"/>
                </a:solidFill>
              </a:rPr>
              <a:t>Qualitative</a:t>
            </a:r>
            <a:r>
              <a:rPr lang="en-US" sz="2400" dirty="0"/>
              <a:t> data is typically descriptive data and is harder to analyze than </a:t>
            </a:r>
            <a:r>
              <a:rPr lang="en-US" sz="2400" b="1" dirty="0">
                <a:solidFill>
                  <a:srgbClr val="00B0F0"/>
                </a:solidFill>
              </a:rPr>
              <a:t>quantitative</a:t>
            </a:r>
            <a:r>
              <a:rPr lang="en-US" sz="2400" dirty="0"/>
              <a:t> data.</a:t>
            </a:r>
          </a:p>
          <a:p>
            <a:pPr lvl="1"/>
            <a:endParaRPr lang="en-US" sz="2400" dirty="0"/>
          </a:p>
          <a:p>
            <a:r>
              <a:rPr lang="en-US" sz="2800" dirty="0">
                <a:solidFill>
                  <a:srgbClr val="FF0000"/>
                </a:solidFill>
              </a:rPr>
              <a:t>Quantitative</a:t>
            </a:r>
            <a:r>
              <a:rPr lang="en-US" sz="2800" dirty="0"/>
              <a:t> data is in numerical form which can be put into categories, or in rank order, or calculated in units of measurement.  </a:t>
            </a:r>
          </a:p>
          <a:p>
            <a:pPr lvl="1"/>
            <a:r>
              <a:rPr lang="en-US" sz="2400" dirty="0">
                <a:solidFill>
                  <a:srgbClr val="FF0000"/>
                </a:solidFill>
              </a:rPr>
              <a:t>Quantitative</a:t>
            </a:r>
            <a:r>
              <a:rPr lang="en-US" sz="2400" dirty="0"/>
              <a:t> data limits participant responses but is easier to measure and calculate</a:t>
            </a:r>
          </a:p>
        </p:txBody>
      </p:sp>
    </p:spTree>
    <p:extLst>
      <p:ext uri="{BB962C8B-B14F-4D97-AF65-F5344CB8AC3E}">
        <p14:creationId xmlns:p14="http://schemas.microsoft.com/office/powerpoint/2010/main" val="2123672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077200" cy="5715000"/>
          </a:xfrm>
        </p:spPr>
        <p:txBody>
          <a:bodyPr/>
          <a:lstStyle/>
          <a:p>
            <a:r>
              <a:rPr lang="en-US" sz="2400" dirty="0"/>
              <a:t>Descriptive Statistics has the goal of summarizing data to communicate with it…to make it meaningful and comprehensible</a:t>
            </a:r>
          </a:p>
          <a:p>
            <a:pPr lvl="1"/>
            <a:r>
              <a:rPr lang="en-US" sz="2000" dirty="0"/>
              <a:t>Organizes data meaningfully</a:t>
            </a:r>
          </a:p>
          <a:p>
            <a:pPr lvl="1"/>
            <a:r>
              <a:rPr lang="en-US" sz="2000" dirty="0"/>
              <a:t>Includes calculating central tendencies and measures of variation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p:cNvSpPr>
            <a:spLocks noGrp="1"/>
          </p:cNvSpPr>
          <p:nvPr>
            <p:ph type="title"/>
          </p:nvPr>
        </p:nvSpPr>
        <p:spPr>
          <a:xfrm>
            <a:off x="533400" y="5640240"/>
            <a:ext cx="7543800" cy="914400"/>
          </a:xfrm>
        </p:spPr>
        <p:txBody>
          <a:bodyPr/>
          <a:lstStyle/>
          <a:p>
            <a:r>
              <a:rPr lang="en-US" dirty="0"/>
              <a:t>Descriptive Statistics</a:t>
            </a:r>
            <a:endParaRPr lang="en-CA" dirty="0"/>
          </a:p>
        </p:txBody>
      </p:sp>
      <p:pic>
        <p:nvPicPr>
          <p:cNvPr id="5122" name="Picture 2" descr="http://www.ems1.com/data/1216-hist-1-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4942" y="2514600"/>
            <a:ext cx="5191031" cy="327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0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13724</TotalTime>
  <Words>1169</Words>
  <Application>Microsoft Office PowerPoint</Application>
  <PresentationFormat>On-screen Show (4:3)</PresentationFormat>
  <Paragraphs>135</Paragraphs>
  <Slides>33</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0" baseType="lpstr">
      <vt:lpstr>Arial</vt:lpstr>
      <vt:lpstr>Calibri</vt:lpstr>
      <vt:lpstr>Palatino Linotype</vt:lpstr>
      <vt:lpstr>Times</vt:lpstr>
      <vt:lpstr>Wingdings</vt:lpstr>
      <vt:lpstr>Elemental</vt:lpstr>
      <vt:lpstr>Equation</vt:lpstr>
      <vt:lpstr>PowerPoint Presentation</vt:lpstr>
      <vt:lpstr>Read, analyse and discuss</vt:lpstr>
      <vt:lpstr>Larger discussion</vt:lpstr>
      <vt:lpstr>Statistics!!!</vt:lpstr>
      <vt:lpstr>PowerPoint Presentation</vt:lpstr>
      <vt:lpstr>PowerPoint Presentation</vt:lpstr>
      <vt:lpstr>PowerPoint Presentation</vt:lpstr>
      <vt:lpstr>PowerPoint Presentation</vt:lpstr>
      <vt:lpstr>Descriptive Statistics</vt:lpstr>
      <vt:lpstr>PowerPoint Presentation</vt:lpstr>
      <vt:lpstr>Dealing with Data: Central Tendency</vt:lpstr>
      <vt:lpstr>Central Tendency: The Mean</vt:lpstr>
      <vt:lpstr>Central Tendency: The Mean</vt:lpstr>
      <vt:lpstr>Central Tendency: The Mean</vt:lpstr>
      <vt:lpstr>Central Tendency: The Median</vt:lpstr>
      <vt:lpstr>Central Tendency: The Mode</vt:lpstr>
      <vt:lpstr>Skewed data</vt:lpstr>
      <vt:lpstr>How do you decide what you need?</vt:lpstr>
      <vt:lpstr>Riley’s bad habits</vt:lpstr>
      <vt:lpstr>PowerPoint Presentation</vt:lpstr>
      <vt:lpstr>Measures of variance: Range</vt:lpstr>
      <vt:lpstr>Measures of variance: Standard Deviation</vt:lpstr>
      <vt:lpstr>Standard Deviation</vt:lpstr>
      <vt:lpstr>Normal curve</vt:lpstr>
      <vt:lpstr>Inferential Statistics</vt:lpstr>
      <vt:lpstr>PowerPoint Presentation</vt:lpstr>
      <vt:lpstr>Significance</vt:lpstr>
      <vt:lpstr>Hypothesis: Birth order affects intelligence scores, specifically older siblings score higher than younger siblings</vt:lpstr>
      <vt:lpstr>Statistical significance is not the same thing as importance</vt:lpstr>
      <vt:lpstr> Let’s go back to our ACh study to practice!!!</vt:lpstr>
      <vt:lpstr>A test is more than meets the eye</vt:lpstr>
      <vt:lpstr>PowerPoint Presentation</vt:lpstr>
      <vt:lpstr>An experiment to 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Hypothesis Testing</dc:title>
  <dc:creator>Vaessen, Rachel</dc:creator>
  <cp:lastModifiedBy>Vaessen, Rachel</cp:lastModifiedBy>
  <cp:revision>77</cp:revision>
  <dcterms:created xsi:type="dcterms:W3CDTF">2015-09-23T00:45:36Z</dcterms:created>
  <dcterms:modified xsi:type="dcterms:W3CDTF">2018-09-18T05:56:19Z</dcterms:modified>
</cp:coreProperties>
</file>