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256" r:id="rId2"/>
    <p:sldId id="298" r:id="rId3"/>
    <p:sldId id="288" r:id="rId4"/>
    <p:sldId id="297" r:id="rId5"/>
    <p:sldId id="289" r:id="rId6"/>
    <p:sldId id="290" r:id="rId7"/>
    <p:sldId id="258" r:id="rId8"/>
    <p:sldId id="257" r:id="rId9"/>
    <p:sldId id="300" r:id="rId10"/>
    <p:sldId id="259" r:id="rId11"/>
    <p:sldId id="264" r:id="rId12"/>
    <p:sldId id="266" r:id="rId13"/>
    <p:sldId id="260" r:id="rId14"/>
    <p:sldId id="267" r:id="rId15"/>
    <p:sldId id="271" r:id="rId16"/>
    <p:sldId id="276" r:id="rId17"/>
    <p:sldId id="291" r:id="rId18"/>
    <p:sldId id="292" r:id="rId19"/>
    <p:sldId id="285" r:id="rId20"/>
    <p:sldId id="299" r:id="rId21"/>
    <p:sldId id="278" r:id="rId22"/>
    <p:sldId id="280" r:id="rId23"/>
    <p:sldId id="281" r:id="rId24"/>
    <p:sldId id="282"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9" autoAdjust="0"/>
    <p:restoredTop sz="94660"/>
  </p:normalViewPr>
  <p:slideViewPr>
    <p:cSldViewPr>
      <p:cViewPr varScale="1">
        <p:scale>
          <a:sx n="47" d="100"/>
          <a:sy n="47" d="100"/>
        </p:scale>
        <p:origin x="72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2" tIns="46583" rIns="93162" bIns="46583"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62" tIns="46583" rIns="93162" bIns="46583" rtlCol="0"/>
          <a:lstStyle>
            <a:lvl1pPr algn="r">
              <a:defRPr sz="1200"/>
            </a:lvl1pPr>
          </a:lstStyle>
          <a:p>
            <a:fld id="{0755712D-9FE3-4040-AB24-FDA6C3274A70}" type="datetimeFigureOut">
              <a:rPr lang="en-CA" smtClean="0"/>
              <a:t>2018-02-13</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62" tIns="46583" rIns="93162" bIns="46583"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2" tIns="46583" rIns="93162" bIns="46583" rtlCol="0" anchor="b"/>
          <a:lstStyle>
            <a:lvl1pPr algn="r">
              <a:defRPr sz="1200"/>
            </a:lvl1pPr>
          </a:lstStyle>
          <a:p>
            <a:fld id="{ADDC7807-1F3C-4C08-B26D-4F5B5C4787CE}" type="slidenum">
              <a:rPr lang="en-CA" smtClean="0"/>
              <a:t>‹#›</a:t>
            </a:fld>
            <a:endParaRPr lang="en-CA"/>
          </a:p>
        </p:txBody>
      </p:sp>
    </p:spTree>
    <p:extLst>
      <p:ext uri="{BB962C8B-B14F-4D97-AF65-F5344CB8AC3E}">
        <p14:creationId xmlns:p14="http://schemas.microsoft.com/office/powerpoint/2010/main" val="2933484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2" tIns="46583" rIns="93162" bIns="46583"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62" tIns="46583" rIns="93162" bIns="46583" rtlCol="0"/>
          <a:lstStyle>
            <a:lvl1pPr algn="r">
              <a:defRPr sz="1200"/>
            </a:lvl1pPr>
          </a:lstStyle>
          <a:p>
            <a:fld id="{CFEBA638-9FD4-4CFC-B6F4-E82128EBEDCC}" type="datetimeFigureOut">
              <a:rPr lang="en-CA" smtClean="0"/>
              <a:t>2018-02-13</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3" rIns="93162" bIns="46583"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2" tIns="46583" rIns="93162"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62" tIns="46583" rIns="93162" bIns="46583"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2" tIns="46583" rIns="93162" bIns="46583" rtlCol="0" anchor="b"/>
          <a:lstStyle>
            <a:lvl1pPr algn="r">
              <a:defRPr sz="1200"/>
            </a:lvl1pPr>
          </a:lstStyle>
          <a:p>
            <a:fld id="{C37F507C-34FD-492F-A014-627D8BAB0153}" type="slidenum">
              <a:rPr lang="en-CA" smtClean="0"/>
              <a:t>‹#›</a:t>
            </a:fld>
            <a:endParaRPr lang="en-CA"/>
          </a:p>
        </p:txBody>
      </p:sp>
    </p:spTree>
    <p:extLst>
      <p:ext uri="{BB962C8B-B14F-4D97-AF65-F5344CB8AC3E}">
        <p14:creationId xmlns:p14="http://schemas.microsoft.com/office/powerpoint/2010/main" val="288492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37F507C-34FD-492F-A014-627D8BAB0153}" type="slidenum">
              <a:rPr lang="en-CA" smtClean="0"/>
              <a:t>23</a:t>
            </a:fld>
            <a:endParaRPr lang="en-CA"/>
          </a:p>
        </p:txBody>
      </p:sp>
    </p:spTree>
    <p:extLst>
      <p:ext uri="{BB962C8B-B14F-4D97-AF65-F5344CB8AC3E}">
        <p14:creationId xmlns:p14="http://schemas.microsoft.com/office/powerpoint/2010/main" val="4266906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DED3132E-D03F-44AE-BC23-6C72AB348438}" type="datetimeFigureOut">
              <a:rPr lang="en-CA" smtClean="0"/>
              <a:t>2018-02-13</a:t>
            </a:fld>
            <a:endParaRPr lang="en-CA"/>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CA"/>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56E34FF-0854-45A7-8B07-8544A993BA9C}" type="slidenum">
              <a:rPr lang="en-CA" smtClean="0"/>
              <a:t>‹#›</a:t>
            </a:fld>
            <a:endParaRPr lang="en-CA"/>
          </a:p>
        </p:txBody>
      </p:sp>
    </p:spTree>
    <p:extLst>
      <p:ext uri="{BB962C8B-B14F-4D97-AF65-F5344CB8AC3E}">
        <p14:creationId xmlns:p14="http://schemas.microsoft.com/office/powerpoint/2010/main" val="49359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D3132E-D03F-44AE-BC23-6C72AB348438}" type="datetimeFigureOut">
              <a:rPr lang="en-CA" smtClean="0"/>
              <a:t>2018-02-13</a:t>
            </a:fld>
            <a:endParaRPr lang="en-CA"/>
          </a:p>
        </p:txBody>
      </p:sp>
      <p:sp>
        <p:nvSpPr>
          <p:cNvPr id="6" name="Footer Placeholder 5"/>
          <p:cNvSpPr>
            <a:spLocks noGrp="1"/>
          </p:cNvSpPr>
          <p:nvPr>
            <p:ph type="ftr" sz="quarter" idx="11"/>
          </p:nvPr>
        </p:nvSpPr>
        <p:spPr/>
        <p:txBody>
          <a:bodyPr/>
          <a:lstStyle/>
          <a:p>
            <a:endParaRPr lang="en-CA"/>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56E34FF-0854-45A7-8B07-8544A993BA9C}" type="slidenum">
              <a:rPr lang="en-CA" smtClean="0"/>
              <a:t>‹#›</a:t>
            </a:fld>
            <a:endParaRPr lang="en-CA"/>
          </a:p>
        </p:txBody>
      </p:sp>
    </p:spTree>
    <p:extLst>
      <p:ext uri="{BB962C8B-B14F-4D97-AF65-F5344CB8AC3E}">
        <p14:creationId xmlns:p14="http://schemas.microsoft.com/office/powerpoint/2010/main" val="28805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ED3132E-D03F-44AE-BC23-6C72AB348438}" type="datetimeFigureOut">
              <a:rPr lang="en-CA" smtClean="0"/>
              <a:t>2018-02-13</a:t>
            </a:fld>
            <a:endParaRPr lang="en-CA"/>
          </a:p>
        </p:txBody>
      </p:sp>
      <p:sp>
        <p:nvSpPr>
          <p:cNvPr id="5" name="Footer Placeholder 4"/>
          <p:cNvSpPr>
            <a:spLocks noGrp="1"/>
          </p:cNvSpPr>
          <p:nvPr>
            <p:ph type="ftr" sz="quarter" idx="11"/>
          </p:nvPr>
        </p:nvSpPr>
        <p:spPr/>
        <p:txBody>
          <a:bodyPr/>
          <a:lstStyle/>
          <a:p>
            <a:endParaRPr lang="en-CA"/>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56E34FF-0854-45A7-8B07-8544A993BA9C}" type="slidenum">
              <a:rPr lang="en-CA" smtClean="0"/>
              <a:t>‹#›</a:t>
            </a:fld>
            <a:endParaRPr lang="en-CA"/>
          </a:p>
        </p:txBody>
      </p:sp>
    </p:spTree>
    <p:extLst>
      <p:ext uri="{BB962C8B-B14F-4D97-AF65-F5344CB8AC3E}">
        <p14:creationId xmlns:p14="http://schemas.microsoft.com/office/powerpoint/2010/main" val="3576455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ED3132E-D03F-44AE-BC23-6C72AB348438}" type="datetimeFigureOut">
              <a:rPr lang="en-CA" smtClean="0"/>
              <a:t>2018-02-13</a:t>
            </a:fld>
            <a:endParaRPr lang="en-CA"/>
          </a:p>
        </p:txBody>
      </p:sp>
      <p:sp>
        <p:nvSpPr>
          <p:cNvPr id="5" name="Footer Placeholder 4"/>
          <p:cNvSpPr>
            <a:spLocks noGrp="1"/>
          </p:cNvSpPr>
          <p:nvPr>
            <p:ph type="ftr" sz="quarter" idx="11"/>
          </p:nvPr>
        </p:nvSpPr>
        <p:spPr/>
        <p:txBody>
          <a:bodyPr/>
          <a:lstStyle/>
          <a:p>
            <a:endParaRPr lang="en-CA"/>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56E34FF-0854-45A7-8B07-8544A993BA9C}" type="slidenum">
              <a:rPr lang="en-CA" smtClean="0"/>
              <a:t>‹#›</a:t>
            </a:fld>
            <a:endParaRPr lang="en-CA"/>
          </a:p>
        </p:txBody>
      </p:sp>
    </p:spTree>
    <p:extLst>
      <p:ext uri="{BB962C8B-B14F-4D97-AF65-F5344CB8AC3E}">
        <p14:creationId xmlns:p14="http://schemas.microsoft.com/office/powerpoint/2010/main" val="3090510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D3132E-D03F-44AE-BC23-6C72AB348438}" type="datetimeFigureOut">
              <a:rPr lang="en-CA" smtClean="0"/>
              <a:t>2018-02-13</a:t>
            </a:fld>
            <a:endParaRPr lang="en-CA"/>
          </a:p>
        </p:txBody>
      </p:sp>
      <p:sp>
        <p:nvSpPr>
          <p:cNvPr id="5" name="Footer Placeholder 4"/>
          <p:cNvSpPr>
            <a:spLocks noGrp="1"/>
          </p:cNvSpPr>
          <p:nvPr>
            <p:ph type="ftr" sz="quarter" idx="11"/>
          </p:nvPr>
        </p:nvSpPr>
        <p:spPr/>
        <p:txBody>
          <a:bodyPr/>
          <a:lstStyle/>
          <a:p>
            <a:endParaRPr lang="en-CA"/>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56E34FF-0854-45A7-8B07-8544A993BA9C}" type="slidenum">
              <a:rPr lang="en-CA" smtClean="0"/>
              <a:t>‹#›</a:t>
            </a:fld>
            <a:endParaRPr lang="en-CA"/>
          </a:p>
        </p:txBody>
      </p:sp>
    </p:spTree>
    <p:extLst>
      <p:ext uri="{BB962C8B-B14F-4D97-AF65-F5344CB8AC3E}">
        <p14:creationId xmlns:p14="http://schemas.microsoft.com/office/powerpoint/2010/main" val="916482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ED3132E-D03F-44AE-BC23-6C72AB348438}" type="datetimeFigureOut">
              <a:rPr lang="en-CA" smtClean="0"/>
              <a:t>2018-02-13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56E34FF-0854-45A7-8B07-8544A993BA9C}" type="slidenum">
              <a:rPr lang="en-CA" smtClean="0"/>
              <a:t>‹#›</a:t>
            </a:fld>
            <a:endParaRPr lang="en-CA"/>
          </a:p>
        </p:txBody>
      </p:sp>
    </p:spTree>
    <p:extLst>
      <p:ext uri="{BB962C8B-B14F-4D97-AF65-F5344CB8AC3E}">
        <p14:creationId xmlns:p14="http://schemas.microsoft.com/office/powerpoint/2010/main" val="319107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ED3132E-D03F-44AE-BC23-6C72AB348438}" type="datetimeFigureOut">
              <a:rPr lang="en-CA" smtClean="0"/>
              <a:t>2018-02-13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56E34FF-0854-45A7-8B07-8544A993BA9C}" type="slidenum">
              <a:rPr lang="en-CA" smtClean="0"/>
              <a:t>‹#›</a:t>
            </a:fld>
            <a:endParaRPr lang="en-CA"/>
          </a:p>
        </p:txBody>
      </p:sp>
    </p:spTree>
    <p:extLst>
      <p:ext uri="{BB962C8B-B14F-4D97-AF65-F5344CB8AC3E}">
        <p14:creationId xmlns:p14="http://schemas.microsoft.com/office/powerpoint/2010/main" val="173769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DED3132E-D03F-44AE-BC23-6C72AB348438}" type="datetimeFigureOut">
              <a:rPr lang="en-CA" smtClean="0"/>
              <a:t>2018-02-13</a:t>
            </a:fld>
            <a:endParaRPr lang="en-CA"/>
          </a:p>
        </p:txBody>
      </p:sp>
      <p:sp>
        <p:nvSpPr>
          <p:cNvPr id="5" name="Footer Placeholder 4"/>
          <p:cNvSpPr>
            <a:spLocks noGrp="1"/>
          </p:cNvSpPr>
          <p:nvPr>
            <p:ph type="ftr" sz="quarter" idx="11"/>
          </p:nvPr>
        </p:nvSpPr>
        <p:spPr>
          <a:xfrm>
            <a:off x="516133" y="6387910"/>
            <a:ext cx="3859795" cy="228660"/>
          </a:xfrm>
        </p:spPr>
        <p:txBody>
          <a:bodyPr/>
          <a:lstStyle/>
          <a:p>
            <a:endParaRPr lang="en-CA"/>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56E34FF-0854-45A7-8B07-8544A993BA9C}" type="slidenum">
              <a:rPr lang="en-CA" smtClean="0"/>
              <a:t>‹#›</a:t>
            </a:fld>
            <a:endParaRPr lang="en-CA"/>
          </a:p>
        </p:txBody>
      </p:sp>
    </p:spTree>
    <p:extLst>
      <p:ext uri="{BB962C8B-B14F-4D97-AF65-F5344CB8AC3E}">
        <p14:creationId xmlns:p14="http://schemas.microsoft.com/office/powerpoint/2010/main" val="329090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D3132E-D03F-44AE-BC23-6C72AB348438}" type="datetimeFigureOut">
              <a:rPr lang="en-CA" smtClean="0"/>
              <a:t>2018-02-13</a:t>
            </a:fld>
            <a:endParaRPr lang="en-CA"/>
          </a:p>
        </p:txBody>
      </p:sp>
      <p:sp>
        <p:nvSpPr>
          <p:cNvPr id="5" name="Footer Placeholder 4"/>
          <p:cNvSpPr>
            <a:spLocks noGrp="1"/>
          </p:cNvSpPr>
          <p:nvPr>
            <p:ph type="ftr" sz="quarter" idx="11"/>
          </p:nvPr>
        </p:nvSpPr>
        <p:spPr>
          <a:xfrm>
            <a:off x="538546" y="6365498"/>
            <a:ext cx="3859795" cy="228660"/>
          </a:xfrm>
        </p:spPr>
        <p:txBody>
          <a:bodyPr/>
          <a:lstStyle/>
          <a:p>
            <a:endParaRPr lang="en-CA"/>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56E34FF-0854-45A7-8B07-8544A993BA9C}" type="slidenum">
              <a:rPr lang="en-CA" smtClean="0"/>
              <a:t>‹#›</a:t>
            </a:fld>
            <a:endParaRPr lang="en-CA"/>
          </a:p>
        </p:txBody>
      </p:sp>
    </p:spTree>
    <p:extLst>
      <p:ext uri="{BB962C8B-B14F-4D97-AF65-F5344CB8AC3E}">
        <p14:creationId xmlns:p14="http://schemas.microsoft.com/office/powerpoint/2010/main" val="106044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D3132E-D03F-44AE-BC23-6C72AB348438}" type="datetimeFigureOut">
              <a:rPr lang="en-CA" smtClean="0"/>
              <a:t>2018-02-13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56E34FF-0854-45A7-8B07-8544A993BA9C}" type="slidenum">
              <a:rPr lang="en-CA" smtClean="0"/>
              <a:t>‹#›</a:t>
            </a:fld>
            <a:endParaRPr lang="en-CA"/>
          </a:p>
        </p:txBody>
      </p:sp>
    </p:spTree>
    <p:extLst>
      <p:ext uri="{BB962C8B-B14F-4D97-AF65-F5344CB8AC3E}">
        <p14:creationId xmlns:p14="http://schemas.microsoft.com/office/powerpoint/2010/main" val="18530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D3132E-D03F-44AE-BC23-6C72AB348438}" type="datetimeFigureOut">
              <a:rPr lang="en-CA" smtClean="0"/>
              <a:t>2018-02-13</a:t>
            </a:fld>
            <a:endParaRPr lang="en-CA"/>
          </a:p>
        </p:txBody>
      </p:sp>
      <p:sp>
        <p:nvSpPr>
          <p:cNvPr id="5" name="Footer Placeholder 4"/>
          <p:cNvSpPr>
            <a:spLocks noGrp="1"/>
          </p:cNvSpPr>
          <p:nvPr>
            <p:ph type="ftr" sz="quarter" idx="11"/>
          </p:nvPr>
        </p:nvSpPr>
        <p:spPr/>
        <p:txBody>
          <a:bodyPr/>
          <a:lstStyle/>
          <a:p>
            <a:endParaRPr lang="en-CA"/>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56E34FF-0854-45A7-8B07-8544A993BA9C}" type="slidenum">
              <a:rPr lang="en-CA" smtClean="0"/>
              <a:t>‹#›</a:t>
            </a:fld>
            <a:endParaRPr lang="en-CA"/>
          </a:p>
        </p:txBody>
      </p:sp>
    </p:spTree>
    <p:extLst>
      <p:ext uri="{BB962C8B-B14F-4D97-AF65-F5344CB8AC3E}">
        <p14:creationId xmlns:p14="http://schemas.microsoft.com/office/powerpoint/2010/main" val="5981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D3132E-D03F-44AE-BC23-6C72AB348438}" type="datetimeFigureOut">
              <a:rPr lang="en-CA" smtClean="0"/>
              <a:t>2018-02-13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56E34FF-0854-45A7-8B07-8544A993BA9C}" type="slidenum">
              <a:rPr lang="en-CA" smtClean="0"/>
              <a:t>‹#›</a:t>
            </a:fld>
            <a:endParaRPr lang="en-CA"/>
          </a:p>
        </p:txBody>
      </p:sp>
    </p:spTree>
    <p:extLst>
      <p:ext uri="{BB962C8B-B14F-4D97-AF65-F5344CB8AC3E}">
        <p14:creationId xmlns:p14="http://schemas.microsoft.com/office/powerpoint/2010/main" val="277364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D3132E-D03F-44AE-BC23-6C72AB348438}" type="datetimeFigureOut">
              <a:rPr lang="en-CA" smtClean="0"/>
              <a:t>2018-02-13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56E34FF-0854-45A7-8B07-8544A993BA9C}" type="slidenum">
              <a:rPr lang="en-CA" smtClean="0"/>
              <a:t>‹#›</a:t>
            </a:fld>
            <a:endParaRPr lang="en-CA"/>
          </a:p>
        </p:txBody>
      </p:sp>
    </p:spTree>
    <p:extLst>
      <p:ext uri="{BB962C8B-B14F-4D97-AF65-F5344CB8AC3E}">
        <p14:creationId xmlns:p14="http://schemas.microsoft.com/office/powerpoint/2010/main" val="148502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D3132E-D03F-44AE-BC23-6C72AB348438}" type="datetimeFigureOut">
              <a:rPr lang="en-CA" smtClean="0"/>
              <a:t>2018-02-13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56E34FF-0854-45A7-8B07-8544A993BA9C}" type="slidenum">
              <a:rPr lang="en-CA" smtClean="0"/>
              <a:t>‹#›</a:t>
            </a:fld>
            <a:endParaRPr lang="en-CA"/>
          </a:p>
        </p:txBody>
      </p:sp>
    </p:spTree>
    <p:extLst>
      <p:ext uri="{BB962C8B-B14F-4D97-AF65-F5344CB8AC3E}">
        <p14:creationId xmlns:p14="http://schemas.microsoft.com/office/powerpoint/2010/main" val="214592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DED3132E-D03F-44AE-BC23-6C72AB348438}" type="datetimeFigureOut">
              <a:rPr lang="en-CA" smtClean="0"/>
              <a:t>2018-02-13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A56E34FF-0854-45A7-8B07-8544A993BA9C}" type="slidenum">
              <a:rPr lang="en-CA" smtClean="0"/>
              <a:t>‹#›</a:t>
            </a:fld>
            <a:endParaRPr lang="en-CA"/>
          </a:p>
        </p:txBody>
      </p:sp>
    </p:spTree>
    <p:extLst>
      <p:ext uri="{BB962C8B-B14F-4D97-AF65-F5344CB8AC3E}">
        <p14:creationId xmlns:p14="http://schemas.microsoft.com/office/powerpoint/2010/main" val="136112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D3132E-D03F-44AE-BC23-6C72AB348438}" type="datetimeFigureOut">
              <a:rPr lang="en-CA" smtClean="0"/>
              <a:t>2018-02-13</a:t>
            </a:fld>
            <a:endParaRPr lang="en-CA"/>
          </a:p>
        </p:txBody>
      </p:sp>
      <p:sp>
        <p:nvSpPr>
          <p:cNvPr id="6" name="Footer Placeholder 5"/>
          <p:cNvSpPr>
            <a:spLocks noGrp="1"/>
          </p:cNvSpPr>
          <p:nvPr>
            <p:ph type="ftr" sz="quarter" idx="11"/>
          </p:nvPr>
        </p:nvSpPr>
        <p:spPr/>
        <p:txBody>
          <a:bodyPr/>
          <a:lstStyle/>
          <a:p>
            <a:endParaRPr lang="en-CA"/>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56E34FF-0854-45A7-8B07-8544A993BA9C}" type="slidenum">
              <a:rPr lang="en-CA" smtClean="0"/>
              <a:t>‹#›</a:t>
            </a:fld>
            <a:endParaRPr lang="en-CA"/>
          </a:p>
        </p:txBody>
      </p:sp>
    </p:spTree>
    <p:extLst>
      <p:ext uri="{BB962C8B-B14F-4D97-AF65-F5344CB8AC3E}">
        <p14:creationId xmlns:p14="http://schemas.microsoft.com/office/powerpoint/2010/main" val="203143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D3132E-D03F-44AE-BC23-6C72AB348438}" type="datetimeFigureOut">
              <a:rPr lang="en-CA" smtClean="0"/>
              <a:t>2018-02-13</a:t>
            </a:fld>
            <a:endParaRPr lang="en-CA"/>
          </a:p>
        </p:txBody>
      </p:sp>
      <p:sp>
        <p:nvSpPr>
          <p:cNvPr id="6" name="Footer Placeholder 5"/>
          <p:cNvSpPr>
            <a:spLocks noGrp="1"/>
          </p:cNvSpPr>
          <p:nvPr>
            <p:ph type="ftr" sz="quarter" idx="11"/>
          </p:nvPr>
        </p:nvSpPr>
        <p:spPr/>
        <p:txBody>
          <a:bodyPr/>
          <a:lstStyle/>
          <a:p>
            <a:endParaRPr lang="en-CA"/>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56E34FF-0854-45A7-8B07-8544A993BA9C}" type="slidenum">
              <a:rPr lang="en-CA" smtClean="0"/>
              <a:t>‹#›</a:t>
            </a:fld>
            <a:endParaRPr lang="en-CA"/>
          </a:p>
        </p:txBody>
      </p:sp>
    </p:spTree>
    <p:extLst>
      <p:ext uri="{BB962C8B-B14F-4D97-AF65-F5344CB8AC3E}">
        <p14:creationId xmlns:p14="http://schemas.microsoft.com/office/powerpoint/2010/main" val="205341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DED3132E-D03F-44AE-BC23-6C72AB348438}" type="datetimeFigureOut">
              <a:rPr lang="en-CA" smtClean="0"/>
              <a:t>2018-02-13</a:t>
            </a:fld>
            <a:endParaRPr lang="en-CA"/>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CA"/>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56E34FF-0854-45A7-8B07-8544A993BA9C}" type="slidenum">
              <a:rPr lang="en-CA" smtClean="0"/>
              <a:t>‹#›</a:t>
            </a:fld>
            <a:endParaRPr lang="en-CA"/>
          </a:p>
        </p:txBody>
      </p:sp>
    </p:spTree>
    <p:extLst>
      <p:ext uri="{BB962C8B-B14F-4D97-AF65-F5344CB8AC3E}">
        <p14:creationId xmlns:p14="http://schemas.microsoft.com/office/powerpoint/2010/main" val="1345101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Structure of Canada’s Government</a:t>
            </a:r>
            <a:endParaRPr lang="en-CA" dirty="0"/>
          </a:p>
        </p:txBody>
      </p:sp>
      <p:sp>
        <p:nvSpPr>
          <p:cNvPr id="3" name="Subtitle 2"/>
          <p:cNvSpPr>
            <a:spLocks noGrp="1"/>
          </p:cNvSpPr>
          <p:nvPr>
            <p:ph type="subTitle" idx="1"/>
          </p:nvPr>
        </p:nvSpPr>
        <p:spPr/>
        <p:txBody>
          <a:bodyPr/>
          <a:lstStyle/>
          <a:p>
            <a:r>
              <a:rPr lang="en-CA" dirty="0"/>
              <a:t>The Results are in</a:t>
            </a:r>
          </a:p>
        </p:txBody>
      </p:sp>
    </p:spTree>
    <p:extLst>
      <p:ext uri="{BB962C8B-B14F-4D97-AF65-F5344CB8AC3E}">
        <p14:creationId xmlns:p14="http://schemas.microsoft.com/office/powerpoint/2010/main" val="347031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Branches of Government</a:t>
            </a:r>
            <a:endParaRPr lang="en-CA" dirty="0"/>
          </a:p>
        </p:txBody>
      </p:sp>
      <p:sp>
        <p:nvSpPr>
          <p:cNvPr id="3" name="Content Placeholder 2"/>
          <p:cNvSpPr>
            <a:spLocks noGrp="1"/>
          </p:cNvSpPr>
          <p:nvPr>
            <p:ph idx="1"/>
          </p:nvPr>
        </p:nvSpPr>
        <p:spPr>
          <a:xfrm>
            <a:off x="304800" y="2133600"/>
            <a:ext cx="3432048" cy="4572000"/>
          </a:xfrm>
        </p:spPr>
        <p:txBody>
          <a:bodyPr>
            <a:normAutofit/>
          </a:bodyPr>
          <a:lstStyle/>
          <a:p>
            <a:r>
              <a:rPr lang="en-US" sz="3500" dirty="0"/>
              <a:t>Executive</a:t>
            </a:r>
          </a:p>
          <a:p>
            <a:pPr lvl="2"/>
            <a:r>
              <a:rPr lang="en-US" dirty="0"/>
              <a:t>Is responsible for administering and enforcing laws </a:t>
            </a:r>
          </a:p>
          <a:p>
            <a:r>
              <a:rPr lang="en-US" sz="3500" dirty="0"/>
              <a:t>Legislative</a:t>
            </a:r>
          </a:p>
          <a:p>
            <a:pPr lvl="2"/>
            <a:r>
              <a:rPr lang="en-US" dirty="0"/>
              <a:t>Is responsible for making, altering and repealing laws</a:t>
            </a:r>
          </a:p>
          <a:p>
            <a:r>
              <a:rPr lang="en-US" sz="3500" dirty="0"/>
              <a:t>Judiciary</a:t>
            </a:r>
          </a:p>
          <a:p>
            <a:pPr lvl="2"/>
            <a:r>
              <a:rPr lang="en-US" dirty="0"/>
              <a:t>Is responsible for resolving disputes according to law</a:t>
            </a:r>
          </a:p>
          <a:p>
            <a:pPr lvl="2"/>
            <a:endParaRPr lang="en-US" dirty="0"/>
          </a:p>
          <a:p>
            <a:pPr lvl="2"/>
            <a:endParaRPr lang="en-US" dirty="0"/>
          </a:p>
          <a:p>
            <a:endParaRPr lang="en-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102" y="1676400"/>
            <a:ext cx="557427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21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Branch: Crafters of Laws</a:t>
            </a:r>
            <a:endParaRPr lang="en-CA" dirty="0"/>
          </a:p>
        </p:txBody>
      </p:sp>
      <p:sp>
        <p:nvSpPr>
          <p:cNvPr id="3" name="Content Placeholder 2"/>
          <p:cNvSpPr>
            <a:spLocks noGrp="1"/>
          </p:cNvSpPr>
          <p:nvPr>
            <p:ph idx="1"/>
          </p:nvPr>
        </p:nvSpPr>
        <p:spPr>
          <a:xfrm>
            <a:off x="301752" y="2590800"/>
            <a:ext cx="8503920" cy="3962400"/>
          </a:xfrm>
        </p:spPr>
        <p:txBody>
          <a:bodyPr>
            <a:normAutofit/>
          </a:bodyPr>
          <a:lstStyle/>
          <a:p>
            <a:r>
              <a:rPr lang="en-US" sz="2000" b="1" dirty="0"/>
              <a:t>The Monarch (represented by the Governor General)</a:t>
            </a:r>
          </a:p>
          <a:p>
            <a:pPr lvl="1"/>
            <a:r>
              <a:rPr lang="en-US" sz="1800" b="1" dirty="0"/>
              <a:t>The Governor General usually serves five years</a:t>
            </a:r>
          </a:p>
          <a:p>
            <a:pPr lvl="1"/>
            <a:r>
              <a:rPr lang="en-US" sz="1800" b="1" dirty="0"/>
              <a:t>The GG acts on the advice of the PM and Cabinet</a:t>
            </a:r>
          </a:p>
          <a:p>
            <a:pPr lvl="1"/>
            <a:r>
              <a:rPr lang="en-US" sz="1800" b="1" dirty="0"/>
              <a:t>Importantly, the GG ensures that Canada always has a Prime Minister </a:t>
            </a:r>
          </a:p>
          <a:p>
            <a:pPr lvl="2"/>
            <a:r>
              <a:rPr lang="en-US" sz="1600" b="1" dirty="0"/>
              <a:t>If no party had a clear majority after an election, or if the Prime Minister were to die in office, the Governor General would have to choose a successor</a:t>
            </a:r>
          </a:p>
          <a:p>
            <a:r>
              <a:rPr lang="en-US" sz="2000" b="1" dirty="0"/>
              <a:t>House of Commons</a:t>
            </a:r>
          </a:p>
          <a:p>
            <a:r>
              <a:rPr lang="en-US" sz="2000" b="1" dirty="0"/>
              <a:t>Senate</a:t>
            </a:r>
            <a:endParaRPr lang="en-CA" sz="2000" b="1" dirty="0"/>
          </a:p>
        </p:txBody>
      </p:sp>
    </p:spTree>
    <p:extLst>
      <p:ext uri="{BB962C8B-B14F-4D97-AF65-F5344CB8AC3E}">
        <p14:creationId xmlns:p14="http://schemas.microsoft.com/office/powerpoint/2010/main" val="116504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Branch</a:t>
            </a:r>
            <a:endParaRPr lang="en-CA" dirty="0"/>
          </a:p>
        </p:txBody>
      </p:sp>
      <p:sp>
        <p:nvSpPr>
          <p:cNvPr id="3" name="Content Placeholder 2"/>
          <p:cNvSpPr>
            <a:spLocks noGrp="1"/>
          </p:cNvSpPr>
          <p:nvPr>
            <p:ph idx="1"/>
          </p:nvPr>
        </p:nvSpPr>
        <p:spPr>
          <a:xfrm>
            <a:off x="15240" y="2285999"/>
            <a:ext cx="6907890" cy="4267200"/>
          </a:xfrm>
        </p:spPr>
        <p:txBody>
          <a:bodyPr>
            <a:noAutofit/>
          </a:bodyPr>
          <a:lstStyle/>
          <a:p>
            <a:r>
              <a:rPr lang="en-US" sz="2000" b="1" dirty="0"/>
              <a:t>The Governor General</a:t>
            </a:r>
          </a:p>
          <a:p>
            <a:r>
              <a:rPr lang="en-US" sz="2000" b="1" dirty="0"/>
              <a:t>House of Commons</a:t>
            </a:r>
          </a:p>
          <a:p>
            <a:pPr lvl="1"/>
            <a:r>
              <a:rPr lang="en-US" sz="1800" b="1" dirty="0"/>
              <a:t>Has elected members (Members of Parliament a.k.a. MPs)</a:t>
            </a:r>
          </a:p>
          <a:p>
            <a:pPr lvl="1"/>
            <a:r>
              <a:rPr lang="en-US" sz="1800" b="1" dirty="0"/>
              <a:t>Number of MPs in Parliament depends on population (currently 338)</a:t>
            </a:r>
          </a:p>
          <a:p>
            <a:pPr lvl="1"/>
            <a:r>
              <a:rPr lang="en-US" sz="1800" b="1" dirty="0"/>
              <a:t>Where MPs represent constituents' views, discuss national issues and call on the government to explain its actions</a:t>
            </a:r>
          </a:p>
          <a:p>
            <a:pPr lvl="1"/>
            <a:r>
              <a:rPr lang="en-US" sz="1800" b="1" dirty="0"/>
              <a:t>Bills are debated and voted on</a:t>
            </a:r>
          </a:p>
          <a:p>
            <a:r>
              <a:rPr lang="en-US" sz="2000" b="1" dirty="0"/>
              <a:t>Senate</a:t>
            </a:r>
            <a:endParaRPr lang="en-CA" sz="20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728912"/>
            <a:ext cx="227647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5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Branch</a:t>
            </a:r>
            <a:endParaRPr lang="en-CA" dirty="0"/>
          </a:p>
        </p:txBody>
      </p:sp>
      <p:sp>
        <p:nvSpPr>
          <p:cNvPr id="3" name="Content Placeholder 2"/>
          <p:cNvSpPr>
            <a:spLocks noGrp="1"/>
          </p:cNvSpPr>
          <p:nvPr>
            <p:ph idx="1"/>
          </p:nvPr>
        </p:nvSpPr>
        <p:spPr>
          <a:xfrm>
            <a:off x="301752" y="2057400"/>
            <a:ext cx="7851648" cy="4495799"/>
          </a:xfrm>
        </p:spPr>
        <p:txBody>
          <a:bodyPr>
            <a:normAutofit/>
          </a:bodyPr>
          <a:lstStyle/>
          <a:p>
            <a:r>
              <a:rPr lang="en-US" sz="2000" b="1" dirty="0"/>
              <a:t>The Governor General</a:t>
            </a:r>
          </a:p>
          <a:p>
            <a:r>
              <a:rPr lang="en-US" sz="2000" b="1" dirty="0"/>
              <a:t>House of Commons</a:t>
            </a:r>
          </a:p>
          <a:p>
            <a:r>
              <a:rPr lang="en-US" sz="2000" b="1" dirty="0"/>
              <a:t>Senate</a:t>
            </a:r>
            <a:endParaRPr lang="en-CA" sz="2000" b="1" dirty="0"/>
          </a:p>
          <a:p>
            <a:pPr lvl="1"/>
            <a:r>
              <a:rPr lang="en-US" sz="1800" b="1" dirty="0"/>
              <a:t>The Senate studies, </a:t>
            </a:r>
            <a:r>
              <a:rPr lang="en-US" sz="1800" b="1" i="1" u="sng" dirty="0"/>
              <a:t>amends</a:t>
            </a:r>
            <a:r>
              <a:rPr lang="en-US" sz="1800" b="1" dirty="0"/>
              <a:t> (changes) and either rejects or approves bills passed by the House of Commons</a:t>
            </a:r>
          </a:p>
          <a:p>
            <a:pPr lvl="1"/>
            <a:endParaRPr lang="en-US" sz="1800" b="1" dirty="0"/>
          </a:p>
          <a:p>
            <a:pPr lvl="1"/>
            <a:r>
              <a:rPr lang="en-US" sz="1800" b="1" dirty="0"/>
              <a:t>No bill can become law until it has been passed by the Senate</a:t>
            </a:r>
          </a:p>
          <a:p>
            <a:pPr lvl="1"/>
            <a:endParaRPr lang="en-US" sz="1800" b="1" dirty="0"/>
          </a:p>
          <a:p>
            <a:pPr lvl="1"/>
            <a:r>
              <a:rPr lang="en-US" sz="1800" b="1" dirty="0"/>
              <a:t>Senators are appointed by the Governor General on the </a:t>
            </a:r>
            <a:r>
              <a:rPr lang="en-US" dirty="0"/>
              <a:t>recommendation of the Prime Minister and hold office until age 75</a:t>
            </a:r>
            <a:endParaRPr lang="en-CA"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775" y="1066800"/>
            <a:ext cx="3807031" cy="2594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04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Branch: Implementers of laws</a:t>
            </a:r>
            <a:endParaRPr lang="en-CA" dirty="0"/>
          </a:p>
        </p:txBody>
      </p:sp>
      <p:sp>
        <p:nvSpPr>
          <p:cNvPr id="3" name="Content Placeholder 2"/>
          <p:cNvSpPr>
            <a:spLocks noGrp="1"/>
          </p:cNvSpPr>
          <p:nvPr>
            <p:ph idx="1"/>
          </p:nvPr>
        </p:nvSpPr>
        <p:spPr>
          <a:xfrm>
            <a:off x="381000" y="2286000"/>
            <a:ext cx="5108448" cy="4776704"/>
          </a:xfrm>
        </p:spPr>
        <p:txBody>
          <a:bodyPr>
            <a:normAutofit/>
          </a:bodyPr>
          <a:lstStyle/>
          <a:p>
            <a:r>
              <a:rPr lang="en-US" dirty="0"/>
              <a:t>The monarch (represented by the Governor General)</a:t>
            </a:r>
          </a:p>
          <a:p>
            <a:endParaRPr lang="en-US" dirty="0"/>
          </a:p>
          <a:p>
            <a:r>
              <a:rPr lang="en-US" dirty="0"/>
              <a:t>The Prime Minister</a:t>
            </a:r>
          </a:p>
          <a:p>
            <a:pPr lvl="1"/>
            <a:r>
              <a:rPr lang="en-US" dirty="0"/>
              <a:t>An MP who is also the leader of  the political party that is in power (majority or minority government)</a:t>
            </a:r>
          </a:p>
          <a:p>
            <a:endParaRPr lang="en-US" dirty="0"/>
          </a:p>
          <a:p>
            <a:r>
              <a:rPr lang="en-US" dirty="0"/>
              <a:t>The Cabinet</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5897"/>
          <a:stretch/>
        </p:blipFill>
        <p:spPr bwMode="auto">
          <a:xfrm>
            <a:off x="5310353" y="2514600"/>
            <a:ext cx="1242848" cy="2035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79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Branch</a:t>
            </a:r>
            <a:endParaRPr lang="en-CA" dirty="0"/>
          </a:p>
        </p:txBody>
      </p:sp>
      <p:sp>
        <p:nvSpPr>
          <p:cNvPr id="3" name="Content Placeholder 2"/>
          <p:cNvSpPr>
            <a:spLocks noGrp="1"/>
          </p:cNvSpPr>
          <p:nvPr>
            <p:ph idx="1"/>
          </p:nvPr>
        </p:nvSpPr>
        <p:spPr>
          <a:xfrm>
            <a:off x="248822" y="4114800"/>
            <a:ext cx="8651748" cy="2857500"/>
          </a:xfrm>
        </p:spPr>
        <p:txBody>
          <a:bodyPr>
            <a:normAutofit/>
          </a:bodyPr>
          <a:lstStyle/>
          <a:p>
            <a:endParaRPr lang="en-US" dirty="0"/>
          </a:p>
          <a:p>
            <a:r>
              <a:rPr lang="en-US" sz="2400" b="1" dirty="0"/>
              <a:t>The Cabinet</a:t>
            </a:r>
          </a:p>
          <a:p>
            <a:pPr lvl="1"/>
            <a:r>
              <a:rPr lang="en-US" sz="2000" b="1" dirty="0"/>
              <a:t>A small group of MPs selected from within the ruling political party </a:t>
            </a:r>
          </a:p>
          <a:p>
            <a:pPr lvl="1"/>
            <a:r>
              <a:rPr lang="en-US" sz="2000" b="1" dirty="0"/>
              <a:t>Ministers have responsibility for government policy and each Minister has a particular department for which that they are responsible </a:t>
            </a: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4855"/>
            <a:ext cx="11303836" cy="6982855"/>
          </a:xfrm>
          <a:prstGeom prst="rect">
            <a:avLst/>
          </a:prstGeom>
        </p:spPr>
      </p:pic>
    </p:spTree>
    <p:extLst>
      <p:ext uri="{BB962C8B-B14F-4D97-AF65-F5344CB8AC3E}">
        <p14:creationId xmlns:p14="http://schemas.microsoft.com/office/powerpoint/2010/main" val="63384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Parliament</a:t>
            </a:r>
            <a:endParaRPr lang="en-CA" dirty="0"/>
          </a:p>
        </p:txBody>
      </p:sp>
      <p:sp>
        <p:nvSpPr>
          <p:cNvPr id="3" name="Content Placeholder 2"/>
          <p:cNvSpPr>
            <a:spLocks noGrp="1"/>
          </p:cNvSpPr>
          <p:nvPr>
            <p:ph idx="1"/>
          </p:nvPr>
        </p:nvSpPr>
        <p:spPr>
          <a:xfrm>
            <a:off x="301752" y="2209800"/>
            <a:ext cx="8503920" cy="4267200"/>
          </a:xfrm>
        </p:spPr>
        <p:txBody>
          <a:bodyPr>
            <a:noAutofit/>
          </a:bodyPr>
          <a:lstStyle/>
          <a:p>
            <a:r>
              <a:rPr lang="en-US" b="1" dirty="0"/>
              <a:t>You won your seat and need to know a few things about the culture and responsibilities here…</a:t>
            </a:r>
          </a:p>
          <a:p>
            <a:endParaRPr lang="en-US" b="1" dirty="0"/>
          </a:p>
          <a:p>
            <a:pPr lvl="1"/>
            <a:r>
              <a:rPr lang="en-US" b="1" dirty="0"/>
              <a:t>Party Solidarity –  the practice of party discipline means that members of the same party vote together in Parliament.</a:t>
            </a:r>
          </a:p>
          <a:p>
            <a:pPr lvl="2"/>
            <a:r>
              <a:rPr lang="en-US" b="1" dirty="0"/>
              <a:t>Cabinet Solidarity - Cabinet members must not show disagreement with government policies</a:t>
            </a:r>
          </a:p>
          <a:p>
            <a:pPr lvl="2"/>
            <a:endParaRPr lang="en-US" b="1" dirty="0"/>
          </a:p>
          <a:p>
            <a:pPr lvl="1"/>
            <a:r>
              <a:rPr lang="en-US" b="1" dirty="0"/>
              <a:t>Party Whip – An MP given the specific job ensuring all members of their party are present to support party interests </a:t>
            </a:r>
          </a:p>
          <a:p>
            <a:pPr lvl="1"/>
            <a:endParaRPr lang="en-US" b="1" dirty="0"/>
          </a:p>
          <a:p>
            <a:pPr lvl="1"/>
            <a:r>
              <a:rPr lang="en-US" b="1" dirty="0"/>
              <a:t>Speaker of the House – gets elected by fellow MPs. Their duty is to rule over the House and have the government answer questions during the question period. It is their job to keep decorum within the House.</a:t>
            </a:r>
            <a:endParaRPr lang="en-CA" b="1" dirty="0"/>
          </a:p>
        </p:txBody>
      </p:sp>
    </p:spTree>
    <p:extLst>
      <p:ext uri="{BB962C8B-B14F-4D97-AF65-F5344CB8AC3E}">
        <p14:creationId xmlns:p14="http://schemas.microsoft.com/office/powerpoint/2010/main" val="368641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906430" cy="709865"/>
          </a:xfrm>
        </p:spPr>
        <p:txBody>
          <a:bodyPr/>
          <a:lstStyle/>
          <a:p>
            <a:r>
              <a:rPr lang="en-CA" dirty="0"/>
              <a:t>Select someone for Key Cabinet Positions</a:t>
            </a:r>
          </a:p>
        </p:txBody>
      </p:sp>
      <p:sp>
        <p:nvSpPr>
          <p:cNvPr id="3" name="Content Placeholder 2"/>
          <p:cNvSpPr>
            <a:spLocks noGrp="1"/>
          </p:cNvSpPr>
          <p:nvPr>
            <p:ph idx="1"/>
          </p:nvPr>
        </p:nvSpPr>
        <p:spPr>
          <a:xfrm>
            <a:off x="864382" y="2489200"/>
            <a:ext cx="8279618" cy="3530600"/>
          </a:xfrm>
        </p:spPr>
        <p:txBody>
          <a:bodyPr>
            <a:normAutofit/>
          </a:bodyPr>
          <a:lstStyle/>
          <a:p>
            <a:endParaRPr lang="en-US" dirty="0"/>
          </a:p>
          <a:p>
            <a:r>
              <a:rPr lang="en-US" sz="2000" b="1" dirty="0"/>
              <a:t>Minister of Finance</a:t>
            </a:r>
          </a:p>
          <a:p>
            <a:r>
              <a:rPr lang="en-CA" sz="2000" b="1" dirty="0"/>
              <a:t>Minister of Foreign Affairs</a:t>
            </a:r>
          </a:p>
          <a:p>
            <a:r>
              <a:rPr lang="en-CA" sz="2000" b="1" dirty="0"/>
              <a:t>Attorney General of Canada</a:t>
            </a:r>
          </a:p>
          <a:p>
            <a:r>
              <a:rPr lang="en-CA" sz="2000" b="1" dirty="0"/>
              <a:t>Minister of Health</a:t>
            </a:r>
          </a:p>
          <a:p>
            <a:r>
              <a:rPr lang="en-US" sz="2000" b="1" dirty="0"/>
              <a:t>Minister of Justice - Attorney General of Canada</a:t>
            </a:r>
          </a:p>
          <a:p>
            <a:r>
              <a:rPr lang="en-US" sz="2000" b="1" dirty="0"/>
              <a:t>Minister of Crown-Indigenous Relations and Northern Affairs</a:t>
            </a:r>
          </a:p>
          <a:p>
            <a:r>
              <a:rPr lang="en-US" sz="2000" b="1" dirty="0"/>
              <a:t>Minister of Innovation, Science and Economic Development</a:t>
            </a:r>
          </a:p>
          <a:p>
            <a:endParaRPr lang="en-CA" dirty="0"/>
          </a:p>
        </p:txBody>
      </p:sp>
    </p:spTree>
    <p:extLst>
      <p:ext uri="{BB962C8B-B14F-4D97-AF65-F5344CB8AC3E}">
        <p14:creationId xmlns:p14="http://schemas.microsoft.com/office/powerpoint/2010/main" val="2684726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Parliament</a:t>
            </a:r>
            <a:endParaRPr lang="en-CA" dirty="0"/>
          </a:p>
        </p:txBody>
      </p:sp>
      <p:sp>
        <p:nvSpPr>
          <p:cNvPr id="3" name="Content Placeholder 2"/>
          <p:cNvSpPr>
            <a:spLocks noGrp="1"/>
          </p:cNvSpPr>
          <p:nvPr>
            <p:ph idx="1"/>
          </p:nvPr>
        </p:nvSpPr>
        <p:spPr>
          <a:xfrm>
            <a:off x="301752" y="2438400"/>
            <a:ext cx="8503920" cy="4038600"/>
          </a:xfrm>
        </p:spPr>
        <p:txBody>
          <a:bodyPr>
            <a:normAutofit/>
          </a:bodyPr>
          <a:lstStyle/>
          <a:p>
            <a:pPr lvl="1"/>
            <a:r>
              <a:rPr lang="en-US" sz="2000" b="1" dirty="0"/>
              <a:t>It is time to divvy up jobs and the Prime Minister selects MPs to be in Cabinet</a:t>
            </a:r>
          </a:p>
          <a:p>
            <a:pPr lvl="2"/>
            <a:r>
              <a:rPr lang="en-US" sz="1800" b="1" dirty="0"/>
              <a:t>The leader of the Official Opposition selects a Shadow Cabinet</a:t>
            </a:r>
          </a:p>
          <a:p>
            <a:pPr lvl="1"/>
            <a:endParaRPr lang="en-US" sz="2000" b="1" dirty="0"/>
          </a:p>
          <a:p>
            <a:pPr lvl="1"/>
            <a:r>
              <a:rPr lang="en-US" sz="2000" b="1" dirty="0"/>
              <a:t>If you didn’t make it into Cabinet, then you remain a backbencher</a:t>
            </a:r>
          </a:p>
          <a:p>
            <a:pPr lvl="2"/>
            <a:r>
              <a:rPr lang="en-US" sz="1800" b="1" dirty="0"/>
              <a:t>Sorry, only private member bills for you</a:t>
            </a:r>
            <a:endParaRPr lang="en-CA" sz="1800" b="1" dirty="0"/>
          </a:p>
          <a:p>
            <a:pPr lvl="1"/>
            <a:endParaRPr lang="en-US" sz="2000" b="1" dirty="0"/>
          </a:p>
          <a:p>
            <a:pPr lvl="1"/>
            <a:r>
              <a:rPr lang="en-US" sz="2000" b="1" dirty="0"/>
              <a:t>The Prime Minister is likely thinking about patronage appointments that will </a:t>
            </a:r>
            <a:r>
              <a:rPr lang="en-US" sz="2000" b="1" i="1" dirty="0"/>
              <a:t>need </a:t>
            </a:r>
            <a:r>
              <a:rPr lang="en-US" sz="2000" b="1" dirty="0"/>
              <a:t>to be made</a:t>
            </a:r>
          </a:p>
          <a:p>
            <a:pPr lvl="1"/>
            <a:endParaRPr lang="en-US" dirty="0"/>
          </a:p>
        </p:txBody>
      </p:sp>
    </p:spTree>
    <p:extLst>
      <p:ext uri="{BB962C8B-B14F-4D97-AF65-F5344CB8AC3E}">
        <p14:creationId xmlns:p14="http://schemas.microsoft.com/office/powerpoint/2010/main" val="246766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6815931" cy="615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231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STV results </a:t>
            </a:r>
          </a:p>
        </p:txBody>
      </p:sp>
      <p:sp>
        <p:nvSpPr>
          <p:cNvPr id="3" name="Content Placeholder 2"/>
          <p:cNvSpPr>
            <a:spLocks noGrp="1"/>
          </p:cNvSpPr>
          <p:nvPr>
            <p:ph idx="1"/>
          </p:nvPr>
        </p:nvSpPr>
        <p:spPr/>
        <p:txBody>
          <a:bodyPr/>
          <a:lstStyle/>
          <a:p>
            <a:r>
              <a:rPr lang="en-US" dirty="0"/>
              <a:t>Liberal party won a seat </a:t>
            </a:r>
          </a:p>
          <a:p>
            <a:endParaRPr lang="en-US" dirty="0"/>
          </a:p>
          <a:p>
            <a:r>
              <a:rPr lang="en-US" dirty="0"/>
              <a:t>Green party won a seat</a:t>
            </a:r>
          </a:p>
          <a:p>
            <a:endParaRPr lang="en-US" dirty="0"/>
          </a:p>
          <a:p>
            <a:r>
              <a:rPr lang="en-US" dirty="0"/>
              <a:t>It took two rounds of elimination and Liberals reached the threshold (10 votes) right away Greens after the votes were redistributed</a:t>
            </a:r>
          </a:p>
        </p:txBody>
      </p:sp>
    </p:spTree>
    <p:extLst>
      <p:ext uri="{BB962C8B-B14F-4D97-AF65-F5344CB8AC3E}">
        <p14:creationId xmlns:p14="http://schemas.microsoft.com/office/powerpoint/2010/main" val="395991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as a caucus</a:t>
            </a:r>
          </a:p>
        </p:txBody>
      </p:sp>
      <p:sp>
        <p:nvSpPr>
          <p:cNvPr id="3" name="Content Placeholder 2"/>
          <p:cNvSpPr>
            <a:spLocks noGrp="1"/>
          </p:cNvSpPr>
          <p:nvPr>
            <p:ph idx="1"/>
          </p:nvPr>
        </p:nvSpPr>
        <p:spPr/>
        <p:txBody>
          <a:bodyPr/>
          <a:lstStyle/>
          <a:p>
            <a:r>
              <a:rPr lang="en-US" dirty="0"/>
              <a:t>All three major parties meet separately every Wednesday morning, </a:t>
            </a:r>
          </a:p>
          <a:p>
            <a:pPr lvl="1"/>
            <a:r>
              <a:rPr lang="en-US" dirty="0"/>
              <a:t>Conservatives and Liberals gather their MPs and senators together to discuss policy and strategy. </a:t>
            </a:r>
          </a:p>
          <a:p>
            <a:pPr lvl="1"/>
            <a:r>
              <a:rPr lang="en-US" dirty="0"/>
              <a:t>The NDP has no senators, so its MPs make up the entire caucus</a:t>
            </a:r>
          </a:p>
        </p:txBody>
      </p:sp>
    </p:spTree>
    <p:extLst>
      <p:ext uri="{BB962C8B-B14F-4D97-AF65-F5344CB8AC3E}">
        <p14:creationId xmlns:p14="http://schemas.microsoft.com/office/powerpoint/2010/main" val="214182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Bill Before it is a Bill</a:t>
            </a:r>
            <a:endParaRPr lang="en-CA" dirty="0"/>
          </a:p>
        </p:txBody>
      </p:sp>
      <p:sp>
        <p:nvSpPr>
          <p:cNvPr id="3" name="Content Placeholder 2"/>
          <p:cNvSpPr>
            <a:spLocks noGrp="1"/>
          </p:cNvSpPr>
          <p:nvPr>
            <p:ph idx="1"/>
          </p:nvPr>
        </p:nvSpPr>
        <p:spPr>
          <a:xfrm>
            <a:off x="864382" y="2489200"/>
            <a:ext cx="8279618" cy="3530600"/>
          </a:xfrm>
        </p:spPr>
        <p:txBody>
          <a:bodyPr>
            <a:normAutofit fontScale="92500" lnSpcReduction="20000"/>
          </a:bodyPr>
          <a:lstStyle/>
          <a:p>
            <a:pPr marL="0" indent="0">
              <a:buNone/>
            </a:pPr>
            <a:r>
              <a:rPr lang="en-CA" sz="1900" b="1" dirty="0"/>
              <a:t>First - Cabinet minister has idea and shares it with the Cabinet.</a:t>
            </a:r>
          </a:p>
          <a:p>
            <a:pPr marL="0" indent="0">
              <a:buNone/>
            </a:pPr>
            <a:r>
              <a:rPr lang="en-CA" sz="1900" b="1" dirty="0"/>
              <a:t> </a:t>
            </a:r>
          </a:p>
          <a:p>
            <a:pPr marL="0" indent="0">
              <a:buNone/>
            </a:pPr>
            <a:r>
              <a:rPr lang="en-CA" sz="1900" b="1" dirty="0"/>
              <a:t>Second- If it is approved by Cabinet then lawyers put the idea into legal language.</a:t>
            </a:r>
          </a:p>
          <a:p>
            <a:pPr marL="0" indent="0">
              <a:buNone/>
            </a:pPr>
            <a:r>
              <a:rPr lang="en-CA" sz="1900" b="1" dirty="0"/>
              <a:t> </a:t>
            </a:r>
          </a:p>
          <a:p>
            <a:pPr marL="0" indent="0">
              <a:buNone/>
            </a:pPr>
            <a:r>
              <a:rPr lang="en-CA" sz="1900" b="1" dirty="0"/>
              <a:t> </a:t>
            </a:r>
          </a:p>
          <a:p>
            <a:pPr marL="0" indent="0">
              <a:buNone/>
            </a:pPr>
            <a:r>
              <a:rPr lang="en-CA" sz="1900" b="1" dirty="0"/>
              <a:t>Third - the bill gets examined by a Cabinet committee before the bill gets introduced to the party caucus.</a:t>
            </a:r>
          </a:p>
          <a:p>
            <a:pPr marL="0" indent="0">
              <a:buNone/>
            </a:pPr>
            <a:r>
              <a:rPr lang="en-CA" sz="1900" b="1" dirty="0"/>
              <a:t> </a:t>
            </a:r>
          </a:p>
          <a:p>
            <a:pPr marL="0" indent="0">
              <a:buNone/>
            </a:pPr>
            <a:r>
              <a:rPr lang="en-CA" sz="1900" b="1" dirty="0"/>
              <a:t>Fourth - Caucus discusses the bill in the privacy of a caucus meeting, if approved by caucus it moves on to the House of Commons.</a:t>
            </a:r>
          </a:p>
          <a:p>
            <a:endParaRPr lang="en-CA" dirty="0"/>
          </a:p>
        </p:txBody>
      </p:sp>
    </p:spTree>
    <p:extLst>
      <p:ext uri="{BB962C8B-B14F-4D97-AF65-F5344CB8AC3E}">
        <p14:creationId xmlns:p14="http://schemas.microsoft.com/office/powerpoint/2010/main" val="380407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6" name="Content Placeholder 5"/>
          <p:cNvSpPr>
            <a:spLocks noGrp="1"/>
          </p:cNvSpPr>
          <p:nvPr>
            <p:ph idx="1"/>
          </p:nvPr>
        </p:nvSpPr>
        <p:spPr>
          <a:xfrm>
            <a:off x="596462" y="3543300"/>
            <a:ext cx="8001000" cy="1613594"/>
          </a:xfrm>
          <a:prstGeom prst="rect">
            <a:avLst/>
          </a:prstGeom>
          <a:solidFill>
            <a:schemeClr val="bg1"/>
          </a:solidFill>
          <a:ln w="38100">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CA" dirty="0"/>
          </a:p>
        </p:txBody>
      </p:sp>
      <p:sp>
        <p:nvSpPr>
          <p:cNvPr id="4" name="Rectangle 3"/>
          <p:cNvSpPr/>
          <p:nvPr/>
        </p:nvSpPr>
        <p:spPr>
          <a:xfrm>
            <a:off x="596462" y="1981200"/>
            <a:ext cx="8001000" cy="1295400"/>
          </a:xfrm>
          <a:prstGeom prst="rect">
            <a:avLst/>
          </a:prstGeom>
          <a:solidFill>
            <a:schemeClr val="bg1"/>
          </a:solidFill>
          <a:ln w="38100">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762000" y="1981200"/>
            <a:ext cx="7696200" cy="954107"/>
          </a:xfrm>
          <a:prstGeom prst="rect">
            <a:avLst/>
          </a:prstGeom>
          <a:noFill/>
        </p:spPr>
        <p:txBody>
          <a:bodyPr wrap="square" rtlCol="0">
            <a:spAutoFit/>
          </a:bodyPr>
          <a:lstStyle/>
          <a:p>
            <a:r>
              <a:rPr lang="en-US" sz="2800" dirty="0"/>
              <a:t>First Reading – Read in Parliament for the first time. There is no debate or voting.</a:t>
            </a:r>
            <a:endParaRPr lang="en-CA" sz="2800" dirty="0"/>
          </a:p>
        </p:txBody>
      </p:sp>
      <p:sp>
        <p:nvSpPr>
          <p:cNvPr id="8" name="TextBox 7"/>
          <p:cNvSpPr txBox="1"/>
          <p:nvPr/>
        </p:nvSpPr>
        <p:spPr>
          <a:xfrm>
            <a:off x="901262" y="3657600"/>
            <a:ext cx="7696200" cy="1384995"/>
          </a:xfrm>
          <a:prstGeom prst="rect">
            <a:avLst/>
          </a:prstGeom>
          <a:noFill/>
        </p:spPr>
        <p:txBody>
          <a:bodyPr wrap="square" rtlCol="0">
            <a:spAutoFit/>
          </a:bodyPr>
          <a:lstStyle/>
          <a:p>
            <a:r>
              <a:rPr lang="en-US" sz="2800" dirty="0"/>
              <a:t>Second Reading – MPs debate the spirit (essence) of the bill.  It is voted on and sent to a Parliamentary committee.</a:t>
            </a:r>
            <a:endParaRPr lang="en-CA" sz="2800" dirty="0"/>
          </a:p>
        </p:txBody>
      </p:sp>
    </p:spTree>
    <p:extLst>
      <p:ext uri="{BB962C8B-B14F-4D97-AF65-F5344CB8AC3E}">
        <p14:creationId xmlns:p14="http://schemas.microsoft.com/office/powerpoint/2010/main" val="305670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500"/>
                                        <p:tgtEl>
                                          <p:spTgt spid="6">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4"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6" name="Content Placeholder 5"/>
          <p:cNvSpPr>
            <a:spLocks noGrp="1"/>
          </p:cNvSpPr>
          <p:nvPr>
            <p:ph idx="1"/>
          </p:nvPr>
        </p:nvSpPr>
        <p:spPr>
          <a:xfrm>
            <a:off x="609600" y="5484794"/>
            <a:ext cx="8001000" cy="1068406"/>
          </a:xfrm>
          <a:prstGeom prst="rect">
            <a:avLst/>
          </a:prstGeom>
          <a:solidFill>
            <a:schemeClr val="bg1"/>
          </a:solidFill>
          <a:ln w="38100">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CA" dirty="0"/>
          </a:p>
        </p:txBody>
      </p:sp>
      <p:sp>
        <p:nvSpPr>
          <p:cNvPr id="4" name="Rectangle 3"/>
          <p:cNvSpPr/>
          <p:nvPr/>
        </p:nvSpPr>
        <p:spPr>
          <a:xfrm>
            <a:off x="596462" y="1981199"/>
            <a:ext cx="8001000" cy="1828801"/>
          </a:xfrm>
          <a:prstGeom prst="rect">
            <a:avLst/>
          </a:prstGeom>
          <a:solidFill>
            <a:schemeClr val="bg1"/>
          </a:solidFill>
          <a:ln w="38100">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762000" y="1981200"/>
            <a:ext cx="7696200" cy="1569660"/>
          </a:xfrm>
          <a:prstGeom prst="rect">
            <a:avLst/>
          </a:prstGeom>
          <a:noFill/>
        </p:spPr>
        <p:txBody>
          <a:bodyPr wrap="square" rtlCol="0">
            <a:spAutoFit/>
          </a:bodyPr>
          <a:lstStyle/>
          <a:p>
            <a:r>
              <a:rPr lang="en-US" sz="2400" dirty="0"/>
              <a:t>Committee Stage: A committee hears witnesses, examines the bill clause by clause and submits a report recommending the bill be accepted as is or with amendments, or that it not proceed any further.</a:t>
            </a:r>
            <a:endParaRPr lang="en-CA" sz="2400" dirty="0"/>
          </a:p>
        </p:txBody>
      </p:sp>
      <p:sp>
        <p:nvSpPr>
          <p:cNvPr id="8" name="TextBox 7"/>
          <p:cNvSpPr txBox="1"/>
          <p:nvPr/>
        </p:nvSpPr>
        <p:spPr>
          <a:xfrm>
            <a:off x="684311" y="5619283"/>
            <a:ext cx="7696200" cy="954107"/>
          </a:xfrm>
          <a:prstGeom prst="rect">
            <a:avLst/>
          </a:prstGeom>
          <a:noFill/>
        </p:spPr>
        <p:txBody>
          <a:bodyPr wrap="square" rtlCol="0">
            <a:spAutoFit/>
          </a:bodyPr>
          <a:lstStyle/>
          <a:p>
            <a:r>
              <a:rPr lang="en-US" sz="2800" dirty="0"/>
              <a:t>Third Reading: The bill is debated a final time and voted on.</a:t>
            </a:r>
            <a:endParaRPr lang="en-CA" sz="2800" dirty="0"/>
          </a:p>
        </p:txBody>
      </p:sp>
      <p:sp>
        <p:nvSpPr>
          <p:cNvPr id="3" name="Rectangle 2"/>
          <p:cNvSpPr/>
          <p:nvPr/>
        </p:nvSpPr>
        <p:spPr>
          <a:xfrm>
            <a:off x="596462" y="4022538"/>
            <a:ext cx="7861738" cy="1249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762000" y="4022537"/>
            <a:ext cx="7613431" cy="1569660"/>
          </a:xfrm>
          <a:prstGeom prst="rect">
            <a:avLst/>
          </a:prstGeom>
          <a:noFill/>
        </p:spPr>
        <p:txBody>
          <a:bodyPr wrap="square" rtlCol="0">
            <a:spAutoFit/>
          </a:bodyPr>
          <a:lstStyle/>
          <a:p>
            <a:r>
              <a:rPr lang="en-US" sz="2400" dirty="0">
                <a:solidFill>
                  <a:schemeClr val="bg1"/>
                </a:solidFill>
              </a:rPr>
              <a:t>Report Stage: Committee members report back to the House and the House reviews the amendments.</a:t>
            </a:r>
          </a:p>
          <a:p>
            <a:endParaRPr lang="en-CA" sz="2400" dirty="0">
              <a:solidFill>
                <a:schemeClr val="bg1"/>
              </a:solidFill>
            </a:endParaRPr>
          </a:p>
        </p:txBody>
      </p:sp>
    </p:spTree>
    <p:extLst>
      <p:ext uri="{BB962C8B-B14F-4D97-AF65-F5344CB8AC3E}">
        <p14:creationId xmlns:p14="http://schemas.microsoft.com/office/powerpoint/2010/main" val="221751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fade">
                                      <p:cBhvr>
                                        <p:cTn id="22" dur="500"/>
                                        <p:tgtEl>
                                          <p:spTgt spid="6">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4" grpId="0" animBg="1"/>
      <p:bldP spid="8" grpId="0"/>
      <p:bldP spid="3"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6" name="Content Placeholder 5"/>
          <p:cNvSpPr>
            <a:spLocks noGrp="1"/>
          </p:cNvSpPr>
          <p:nvPr>
            <p:ph idx="1"/>
          </p:nvPr>
        </p:nvSpPr>
        <p:spPr>
          <a:xfrm>
            <a:off x="596462" y="3543300"/>
            <a:ext cx="8001000" cy="1943100"/>
          </a:xfrm>
          <a:prstGeom prst="rect">
            <a:avLst/>
          </a:prstGeom>
          <a:solidFill>
            <a:schemeClr val="bg1"/>
          </a:solidFill>
          <a:ln w="38100">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CA" dirty="0"/>
          </a:p>
        </p:txBody>
      </p:sp>
      <p:sp>
        <p:nvSpPr>
          <p:cNvPr id="4" name="Rectangle 3"/>
          <p:cNvSpPr/>
          <p:nvPr/>
        </p:nvSpPr>
        <p:spPr>
          <a:xfrm>
            <a:off x="596462" y="1981199"/>
            <a:ext cx="8001000" cy="1384995"/>
          </a:xfrm>
          <a:prstGeom prst="rect">
            <a:avLst/>
          </a:prstGeom>
          <a:solidFill>
            <a:schemeClr val="bg1"/>
          </a:solidFill>
          <a:ln w="38100">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762000" y="1981200"/>
            <a:ext cx="7696200" cy="1384995"/>
          </a:xfrm>
          <a:prstGeom prst="rect">
            <a:avLst/>
          </a:prstGeom>
          <a:noFill/>
        </p:spPr>
        <p:txBody>
          <a:bodyPr wrap="square" rtlCol="0">
            <a:spAutoFit/>
          </a:bodyPr>
          <a:lstStyle/>
          <a:p>
            <a:r>
              <a:rPr lang="en-US" sz="2800" dirty="0"/>
              <a:t>Once passed, the bill is sent to the other House (Senate), where the process starts again from first reading.</a:t>
            </a:r>
            <a:endParaRPr lang="en-CA" sz="2800" dirty="0"/>
          </a:p>
        </p:txBody>
      </p:sp>
      <p:sp>
        <p:nvSpPr>
          <p:cNvPr id="8" name="TextBox 7"/>
          <p:cNvSpPr txBox="1"/>
          <p:nvPr/>
        </p:nvSpPr>
        <p:spPr>
          <a:xfrm>
            <a:off x="901262" y="3657600"/>
            <a:ext cx="7696200" cy="1384995"/>
          </a:xfrm>
          <a:prstGeom prst="rect">
            <a:avLst/>
          </a:prstGeom>
          <a:noFill/>
        </p:spPr>
        <p:txBody>
          <a:bodyPr wrap="square" rtlCol="0">
            <a:spAutoFit/>
          </a:bodyPr>
          <a:lstStyle/>
          <a:p>
            <a:r>
              <a:rPr lang="en-US" sz="2800" dirty="0"/>
              <a:t>Royal Assent: The Governor General or a deputy gives the bill Royal Assent and the bill becomes law and takes immediate effect.</a:t>
            </a:r>
          </a:p>
        </p:txBody>
      </p:sp>
    </p:spTree>
    <p:extLst>
      <p:ext uri="{BB962C8B-B14F-4D97-AF65-F5344CB8AC3E}">
        <p14:creationId xmlns:p14="http://schemas.microsoft.com/office/powerpoint/2010/main" val="90776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500"/>
                                        <p:tgtEl>
                                          <p:spTgt spid="6">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4"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governing party (STV)</a:t>
            </a:r>
            <a:endParaRPr lang="en-CA" dirty="0"/>
          </a:p>
        </p:txBody>
      </p:sp>
      <p:sp>
        <p:nvSpPr>
          <p:cNvPr id="3" name="Content Placeholder 2"/>
          <p:cNvSpPr>
            <a:spLocks noGrp="1"/>
          </p:cNvSpPr>
          <p:nvPr>
            <p:ph idx="1"/>
          </p:nvPr>
        </p:nvSpPr>
        <p:spPr/>
        <p:txBody>
          <a:bodyPr/>
          <a:lstStyle/>
          <a:p>
            <a:endParaRPr lang="en-CA"/>
          </a:p>
        </p:txBody>
      </p:sp>
      <p:pic>
        <p:nvPicPr>
          <p:cNvPr id="16386" name="Picture 2" descr="http://alberta.liberal.ca/files/2014/07/HHW-BPOT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6172"/>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95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in)">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Official Opposition</a:t>
            </a:r>
          </a:p>
        </p:txBody>
      </p:sp>
      <p:sp>
        <p:nvSpPr>
          <p:cNvPr id="5" name="Content Placeholder 4">
            <a:extLst>
              <a:ext uri="{FF2B5EF4-FFF2-40B4-BE49-F238E27FC236}">
                <a16:creationId xmlns:a16="http://schemas.microsoft.com/office/drawing/2014/main" id="{1C78E2AC-64B0-4A01-A152-A71CFFB6FDF1}"/>
              </a:ext>
            </a:extLst>
          </p:cNvPr>
          <p:cNvSpPr>
            <a:spLocks noGrp="1"/>
          </p:cNvSpPr>
          <p:nvPr>
            <p:ph idx="1"/>
          </p:nvPr>
        </p:nvSpPr>
        <p:spPr/>
        <p:txBody>
          <a:bodyPr/>
          <a:lstStyle/>
          <a:p>
            <a:endParaRPr lang="en-US"/>
          </a:p>
        </p:txBody>
      </p:sp>
      <p:pic>
        <p:nvPicPr>
          <p:cNvPr id="6" name="Picture 4" descr="http://www.kcconservative.ca/images/conservative-logo.png">
            <a:extLst>
              <a:ext uri="{FF2B5EF4-FFF2-40B4-BE49-F238E27FC236}">
                <a16:creationId xmlns:a16="http://schemas.microsoft.com/office/drawing/2014/main" id="{1DCF79B2-53A0-421F-9399-B30022E28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271" y="2362200"/>
            <a:ext cx="6346371" cy="222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621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Official Opposition via STV</a:t>
            </a:r>
          </a:p>
        </p:txBody>
      </p:sp>
      <p:sp>
        <p:nvSpPr>
          <p:cNvPr id="3" name="Content Placeholder 2"/>
          <p:cNvSpPr>
            <a:spLocks noGrp="1"/>
          </p:cNvSpPr>
          <p:nvPr>
            <p:ph idx="1"/>
          </p:nvPr>
        </p:nvSpPr>
        <p:spPr/>
        <p:txBody>
          <a:bodyPr/>
          <a:lstStyle/>
          <a:p>
            <a:endParaRPr lang="en-CA" dirty="0"/>
          </a:p>
        </p:txBody>
      </p:sp>
      <p:pic>
        <p:nvPicPr>
          <p:cNvPr id="17410" name="Picture 2" descr="http://rabble.ca/sites/rabble/files/node-images/gpc_gradient_logo_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2514600"/>
            <a:ext cx="6626087"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60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our House of Commons</a:t>
            </a:r>
            <a:endParaRPr lang="en-CA" dirty="0"/>
          </a:p>
        </p:txBody>
      </p:sp>
      <p:sp>
        <p:nvSpPr>
          <p:cNvPr id="3" name="Content Placeholder 2"/>
          <p:cNvSpPr>
            <a:spLocks noGrp="1"/>
          </p:cNvSpPr>
          <p:nvPr>
            <p:ph idx="1"/>
          </p:nvPr>
        </p:nvSpPr>
        <p:spPr>
          <a:xfrm>
            <a:off x="685799" y="2514599"/>
            <a:ext cx="7105563" cy="3679693"/>
          </a:xfrm>
        </p:spPr>
        <p:txBody>
          <a:bodyPr/>
          <a:lstStyle/>
          <a:p>
            <a:r>
              <a:rPr lang="en-US" sz="2400" dirty="0"/>
              <a:t>We should have 16 Liberal MPS</a:t>
            </a:r>
          </a:p>
          <a:p>
            <a:endParaRPr lang="en-US" sz="2400" dirty="0"/>
          </a:p>
          <a:p>
            <a:r>
              <a:rPr lang="en-US" sz="2400" dirty="0"/>
              <a:t>We should have 5 Conservatives</a:t>
            </a:r>
          </a:p>
          <a:p>
            <a:endParaRPr lang="en-US" sz="2400" dirty="0"/>
          </a:p>
          <a:p>
            <a:r>
              <a:rPr lang="en-US" sz="2400" dirty="0"/>
              <a:t>We should have 4 Greens </a:t>
            </a:r>
          </a:p>
          <a:p>
            <a:endParaRPr lang="en-US" sz="2400" dirty="0"/>
          </a:p>
          <a:p>
            <a:r>
              <a:rPr lang="en-US" sz="2400" dirty="0"/>
              <a:t>We should have 4 NDP</a:t>
            </a:r>
          </a:p>
          <a:p>
            <a:endParaRPr lang="en-US" dirty="0"/>
          </a:p>
        </p:txBody>
      </p:sp>
      <p:pic>
        <p:nvPicPr>
          <p:cNvPr id="18438" name="Picture 6" descr="http://blackburnnews.com/wp-content/uploads/2014/12/NDP-logo-fede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800600"/>
            <a:ext cx="2914563" cy="13936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alberta.liberal.ca/files/2014/07/HHW-BPOTC.jpg">
            <a:extLst>
              <a:ext uri="{FF2B5EF4-FFF2-40B4-BE49-F238E27FC236}">
                <a16:creationId xmlns:a16="http://schemas.microsoft.com/office/drawing/2014/main" id="{A8092656-B9E1-4A17-B552-4F1AD46C4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516" y="2242798"/>
            <a:ext cx="2588172" cy="25881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kcconservative.ca/images/conservative-logo.png">
            <a:extLst>
              <a:ext uri="{FF2B5EF4-FFF2-40B4-BE49-F238E27FC236}">
                <a16:creationId xmlns:a16="http://schemas.microsoft.com/office/drawing/2014/main" id="{735BC5B7-E748-4ACB-873A-05F25AFD33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458074"/>
            <a:ext cx="3018642" cy="1056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rabble.ca/sites/rabble/files/node-images/gpc_gradient_logo_en.png">
            <a:extLst>
              <a:ext uri="{FF2B5EF4-FFF2-40B4-BE49-F238E27FC236}">
                <a16:creationId xmlns:a16="http://schemas.microsoft.com/office/drawing/2014/main" id="{CE9BCA0B-FFFE-42B5-A787-3E266371A7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402" y="5907145"/>
            <a:ext cx="2511286" cy="92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7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System</a:t>
            </a:r>
            <a:endParaRPr lang="en-CA" dirty="0"/>
          </a:p>
        </p:txBody>
      </p:sp>
      <p:sp>
        <p:nvSpPr>
          <p:cNvPr id="3" name="Content Placeholder 2"/>
          <p:cNvSpPr>
            <a:spLocks noGrp="1"/>
          </p:cNvSpPr>
          <p:nvPr>
            <p:ph idx="1"/>
          </p:nvPr>
        </p:nvSpPr>
        <p:spPr/>
        <p:txBody>
          <a:bodyPr/>
          <a:lstStyle/>
          <a:p>
            <a:r>
              <a:rPr lang="en-US" dirty="0">
                <a:solidFill>
                  <a:schemeClr val="tx1">
                    <a:lumMod val="95000"/>
                    <a:lumOff val="5000"/>
                  </a:schemeClr>
                </a:solidFill>
              </a:rPr>
              <a:t>In the Federal system</a:t>
            </a:r>
          </a:p>
          <a:p>
            <a:endParaRPr lang="en-US" dirty="0">
              <a:solidFill>
                <a:schemeClr val="tx1">
                  <a:lumMod val="95000"/>
                  <a:lumOff val="5000"/>
                </a:schemeClr>
              </a:solidFill>
            </a:endParaRPr>
          </a:p>
          <a:p>
            <a:pPr lvl="1"/>
            <a:r>
              <a:rPr lang="en-US" dirty="0">
                <a:solidFill>
                  <a:schemeClr val="tx1">
                    <a:lumMod val="95000"/>
                    <a:lumOff val="5000"/>
                  </a:schemeClr>
                </a:solidFill>
              </a:rPr>
              <a:t>Provincial governments (regional governments) are organized such that they can govern their residents with an eye on their needs while a central government focuses on the needs of a nation</a:t>
            </a:r>
          </a:p>
          <a:p>
            <a:pPr lvl="1"/>
            <a:r>
              <a:rPr lang="en-US" dirty="0">
                <a:solidFill>
                  <a:schemeClr val="tx1">
                    <a:lumMod val="95000"/>
                    <a:lumOff val="5000"/>
                  </a:schemeClr>
                </a:solidFill>
              </a:rPr>
              <a:t>Most responsibilities are divided between though there is some overlap (for example health care and justice)</a:t>
            </a:r>
          </a:p>
          <a:p>
            <a:pPr lvl="1"/>
            <a:r>
              <a:rPr lang="en-US" dirty="0">
                <a:solidFill>
                  <a:schemeClr val="tx1">
                    <a:lumMod val="95000"/>
                    <a:lumOff val="5000"/>
                  </a:schemeClr>
                </a:solidFill>
              </a:rPr>
              <a:t>There are inefficiencies where there are competing interests or where responsibilities overlap</a:t>
            </a:r>
            <a:endParaRPr lang="en-CA" dirty="0">
              <a:solidFill>
                <a:schemeClr val="tx1">
                  <a:lumMod val="95000"/>
                  <a:lumOff val="5000"/>
                </a:schemeClr>
              </a:solidFill>
            </a:endParaRPr>
          </a:p>
          <a:p>
            <a:endParaRPr lang="en-CA" dirty="0"/>
          </a:p>
        </p:txBody>
      </p:sp>
    </p:spTree>
    <p:extLst>
      <p:ext uri="{BB962C8B-B14F-4D97-AF65-F5344CB8AC3E}">
        <p14:creationId xmlns:p14="http://schemas.microsoft.com/office/powerpoint/2010/main" val="79152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Canada is a Constitutional Monarchy</a:t>
            </a:r>
            <a:endParaRPr lang="en-CA" dirty="0"/>
          </a:p>
        </p:txBody>
      </p:sp>
      <p:sp>
        <p:nvSpPr>
          <p:cNvPr id="3" name="Content Placeholder 2"/>
          <p:cNvSpPr>
            <a:spLocks noGrp="1"/>
          </p:cNvSpPr>
          <p:nvPr>
            <p:ph idx="1"/>
          </p:nvPr>
        </p:nvSpPr>
        <p:spPr>
          <a:xfrm>
            <a:off x="0" y="2286000"/>
            <a:ext cx="5715000" cy="4191000"/>
          </a:xfrm>
        </p:spPr>
        <p:txBody>
          <a:bodyPr>
            <a:normAutofit/>
          </a:bodyPr>
          <a:lstStyle/>
          <a:p>
            <a:r>
              <a:rPr lang="en-US" dirty="0">
                <a:solidFill>
                  <a:schemeClr val="tx1">
                    <a:lumMod val="95000"/>
                    <a:lumOff val="5000"/>
                  </a:schemeClr>
                </a:solidFill>
              </a:rPr>
              <a:t>Queen Elizabeth II is the head of state</a:t>
            </a:r>
          </a:p>
          <a:p>
            <a:r>
              <a:rPr lang="en-US" sz="2000" dirty="0"/>
              <a:t>The Queen’s representative in Canada is the Governor General</a:t>
            </a:r>
          </a:p>
          <a:p>
            <a:pPr lvl="1"/>
            <a:r>
              <a:rPr lang="en-US" sz="1500" dirty="0"/>
              <a:t>The Queen appoints the Governor General on advice  from the Prime Minister</a:t>
            </a:r>
          </a:p>
          <a:p>
            <a:endParaRPr lang="en-US" dirty="0">
              <a:solidFill>
                <a:schemeClr val="tx1">
                  <a:lumMod val="95000"/>
                  <a:lumOff val="5000"/>
                </a:schemeClr>
              </a:solidFill>
            </a:endParaRPr>
          </a:p>
          <a:p>
            <a:pPr lvl="1"/>
            <a:r>
              <a:rPr lang="en-US" dirty="0">
                <a:solidFill>
                  <a:schemeClr val="bg2">
                    <a:lumMod val="25000"/>
                  </a:schemeClr>
                </a:solidFill>
              </a:rPr>
              <a:t>The Crown heads all three branches of government:</a:t>
            </a:r>
          </a:p>
          <a:p>
            <a:pPr lvl="2"/>
            <a:r>
              <a:rPr lang="en-US" dirty="0"/>
              <a:t>Executive </a:t>
            </a:r>
          </a:p>
          <a:p>
            <a:pPr lvl="2"/>
            <a:r>
              <a:rPr lang="en-US" dirty="0"/>
              <a:t>Legislative</a:t>
            </a:r>
          </a:p>
          <a:p>
            <a:pPr lvl="2"/>
            <a:r>
              <a:rPr lang="en-US" dirty="0"/>
              <a:t>Judiciary</a:t>
            </a:r>
          </a:p>
          <a:p>
            <a:pPr lvl="2"/>
            <a:endParaRPr lang="en-US" dirty="0"/>
          </a:p>
          <a:p>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371600"/>
            <a:ext cx="2362199" cy="38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89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6F55-76CA-44F6-B83E-3A9D34758DF2}"/>
              </a:ext>
            </a:extLst>
          </p:cNvPr>
          <p:cNvSpPr>
            <a:spLocks noGrp="1"/>
          </p:cNvSpPr>
          <p:nvPr>
            <p:ph type="title"/>
          </p:nvPr>
        </p:nvSpPr>
        <p:spPr/>
        <p:txBody>
          <a:bodyPr/>
          <a:lstStyle/>
          <a:p>
            <a:r>
              <a:rPr lang="en-US" dirty="0"/>
              <a:t>Three Branches</a:t>
            </a:r>
          </a:p>
        </p:txBody>
      </p:sp>
      <p:sp>
        <p:nvSpPr>
          <p:cNvPr id="3" name="Content Placeholder 2">
            <a:extLst>
              <a:ext uri="{FF2B5EF4-FFF2-40B4-BE49-F238E27FC236}">
                <a16:creationId xmlns:a16="http://schemas.microsoft.com/office/drawing/2014/main" id="{D27DA7F1-30D0-4133-AB3C-1403EB3B3100}"/>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A66FDB38-1FB4-4951-A971-71F7B8816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4089"/>
            <a:ext cx="9228833" cy="5098351"/>
          </a:xfrm>
          <a:prstGeom prst="rect">
            <a:avLst/>
          </a:prstGeom>
        </p:spPr>
      </p:pic>
    </p:spTree>
    <p:extLst>
      <p:ext uri="{BB962C8B-B14F-4D97-AF65-F5344CB8AC3E}">
        <p14:creationId xmlns:p14="http://schemas.microsoft.com/office/powerpoint/2010/main" val="36329090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18676</TotalTime>
  <Words>788</Words>
  <Application>Microsoft Office PowerPoint</Application>
  <PresentationFormat>On-screen Show (4:3)</PresentationFormat>
  <Paragraphs>127</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Wingdings 3</vt:lpstr>
      <vt:lpstr>Ion Boardroom</vt:lpstr>
      <vt:lpstr>The Structure of Canada’s Government</vt:lpstr>
      <vt:lpstr>STV results </vt:lpstr>
      <vt:lpstr>Your governing party (STV)</vt:lpstr>
      <vt:lpstr>Your Official Opposition</vt:lpstr>
      <vt:lpstr>Official Opposition via STV</vt:lpstr>
      <vt:lpstr>In our House of Commons</vt:lpstr>
      <vt:lpstr>Federal System</vt:lpstr>
      <vt:lpstr>Canada is a Constitutional Monarchy</vt:lpstr>
      <vt:lpstr>Three Branches</vt:lpstr>
      <vt:lpstr>Three Branches of Government</vt:lpstr>
      <vt:lpstr>Legislative Branch: Crafters of Laws</vt:lpstr>
      <vt:lpstr>Legislative Branch</vt:lpstr>
      <vt:lpstr>Legislative Branch</vt:lpstr>
      <vt:lpstr>Executive Branch: Implementers of laws</vt:lpstr>
      <vt:lpstr>Executive Branch</vt:lpstr>
      <vt:lpstr>Welcome to Parliament</vt:lpstr>
      <vt:lpstr>Select someone for Key Cabinet Positions</vt:lpstr>
      <vt:lpstr>Welcome to Parliament</vt:lpstr>
      <vt:lpstr>PowerPoint Presentation</vt:lpstr>
      <vt:lpstr>Meeting as a caucus</vt:lpstr>
      <vt:lpstr>The Bill Before it is a Bill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Structure of Canada’s Government</dc:title>
  <dc:creator>Vaessen, Rachel</dc:creator>
  <cp:lastModifiedBy>Vaessen, Rachel</cp:lastModifiedBy>
  <cp:revision>59</cp:revision>
  <cp:lastPrinted>2015-09-24T15:21:44Z</cp:lastPrinted>
  <dcterms:created xsi:type="dcterms:W3CDTF">2015-09-14T06:36:35Z</dcterms:created>
  <dcterms:modified xsi:type="dcterms:W3CDTF">2018-02-14T04:30:27Z</dcterms:modified>
</cp:coreProperties>
</file>